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0" r:id="rId6"/>
  </p:sldMasterIdLst>
  <p:notesMasterIdLst>
    <p:notesMasterId r:id="rId43"/>
  </p:notesMasterIdLst>
  <p:handoutMasterIdLst>
    <p:handoutMasterId r:id="rId44"/>
  </p:handoutMasterIdLst>
  <p:sldIdLst>
    <p:sldId id="901" r:id="rId7"/>
    <p:sldId id="908" r:id="rId8"/>
    <p:sldId id="779" r:id="rId9"/>
    <p:sldId id="780" r:id="rId10"/>
    <p:sldId id="788" r:id="rId11"/>
    <p:sldId id="909" r:id="rId12"/>
    <p:sldId id="783" r:id="rId13"/>
    <p:sldId id="872" r:id="rId14"/>
    <p:sldId id="884" r:id="rId15"/>
    <p:sldId id="886" r:id="rId16"/>
    <p:sldId id="885" r:id="rId17"/>
    <p:sldId id="865" r:id="rId18"/>
    <p:sldId id="893" r:id="rId19"/>
    <p:sldId id="891" r:id="rId20"/>
    <p:sldId id="894" r:id="rId21"/>
    <p:sldId id="873" r:id="rId22"/>
    <p:sldId id="898" r:id="rId23"/>
    <p:sldId id="892" r:id="rId24"/>
    <p:sldId id="899" r:id="rId25"/>
    <p:sldId id="895" r:id="rId26"/>
    <p:sldId id="887" r:id="rId27"/>
    <p:sldId id="900" r:id="rId28"/>
    <p:sldId id="896" r:id="rId29"/>
    <p:sldId id="889" r:id="rId30"/>
    <p:sldId id="888" r:id="rId31"/>
    <p:sldId id="866" r:id="rId32"/>
    <p:sldId id="867" r:id="rId33"/>
    <p:sldId id="881" r:id="rId34"/>
    <p:sldId id="878" r:id="rId35"/>
    <p:sldId id="879" r:id="rId36"/>
    <p:sldId id="880" r:id="rId37"/>
    <p:sldId id="868" r:id="rId38"/>
    <p:sldId id="853" r:id="rId39"/>
    <p:sldId id="911" r:id="rId40"/>
    <p:sldId id="912" r:id="rId41"/>
    <p:sldId id="906" r:id="rId42"/>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AC"/>
    <a:srgbClr val="0072C6"/>
    <a:srgbClr val="2D82FF"/>
    <a:srgbClr val="0088EE"/>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2048" autoAdjust="0"/>
  </p:normalViewPr>
  <p:slideViewPr>
    <p:cSldViewPr snapToGrid="0">
      <p:cViewPr varScale="1">
        <p:scale>
          <a:sx n="75" d="100"/>
          <a:sy n="75" d="100"/>
        </p:scale>
        <p:origin x="684" y="78"/>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2727"/>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notesMaster" Target="notesMasters/notes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11/21/2014</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11/21/2014</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950282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11/21/2014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F4ED0980-F356-492E-AEE0-341D5AB7B1F8}"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35662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23FDFFE0-9E47-4B8C-842E-FA426FE218C8}"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19406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25C53C72-BBB8-414B-86FA-E1FA1F2BC8CE}"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91848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
        <p:nvSpPr>
          <p:cNvPr id="10" name="Date Placeholder 9"/>
          <p:cNvSpPr>
            <a:spLocks noGrp="1"/>
          </p:cNvSpPr>
          <p:nvPr>
            <p:ph type="dt" idx="13"/>
          </p:nvPr>
        </p:nvSpPr>
        <p:spPr/>
        <p:txBody>
          <a:bodyPr/>
          <a:lstStyle/>
          <a:p>
            <a:fld id="{F6D0C1E9-C76A-461C-8E91-17FFC972AC04}" type="datetime1">
              <a:rPr lang="en-US" smtClean="0">
                <a:solidFill>
                  <a:prstClr val="black"/>
                </a:solidFill>
              </a:rPr>
              <a:pPr/>
              <a:t>11/21/2014</a:t>
            </a:fld>
            <a:endParaRPr lang="en-US" dirty="0">
              <a:solidFill>
                <a:prstClr val="black"/>
              </a:solidFill>
            </a:endParaRPr>
          </a:p>
        </p:txBody>
      </p:sp>
      <p:sp>
        <p:nvSpPr>
          <p:cNvPr id="7" name="Footer Placeholder 6"/>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92205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support for $skip</a:t>
            </a:r>
            <a:r>
              <a:rPr lang="en-US" baseline="0" dirty="0" smtClean="0"/>
              <a:t> and $</a:t>
            </a:r>
            <a:r>
              <a:rPr lang="en-US" baseline="0" dirty="0" err="1" smtClean="0"/>
              <a:t>orderby</a:t>
            </a:r>
            <a:r>
              <a:rPr lang="en-US" baseline="0" dirty="0" smtClean="0"/>
              <a:t> so paging is post-query</a:t>
            </a:r>
            <a:endParaRPr lang="en-US" dirty="0"/>
          </a:p>
        </p:txBody>
      </p:sp>
      <p:sp>
        <p:nvSpPr>
          <p:cNvPr id="4" name="Date Placeholder 3"/>
          <p:cNvSpPr>
            <a:spLocks noGrp="1"/>
          </p:cNvSpPr>
          <p:nvPr>
            <p:ph type="dt" idx="10"/>
          </p:nvPr>
        </p:nvSpPr>
        <p:spPr/>
        <p:txBody>
          <a:bodyPr/>
          <a:lstStyle/>
          <a:p>
            <a:fld id="{9F6C2A45-62A9-453C-B1A0-E9BD4232256A}"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5922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11/21/2014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33</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2880687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B6559B-C68D-49B4-97AE-9BB74C417927}" type="datetime1">
              <a:rPr lang="en-US" smtClean="0"/>
              <a:t>11/21/2014</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36</a:t>
            </a:fld>
            <a:endParaRPr lang="en-US" dirty="0"/>
          </a:p>
        </p:txBody>
      </p:sp>
    </p:spTree>
    <p:extLst>
      <p:ext uri="{BB962C8B-B14F-4D97-AF65-F5344CB8AC3E}">
        <p14:creationId xmlns:p14="http://schemas.microsoft.com/office/powerpoint/2010/main" val="24383631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3548434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80332792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893216813"/>
      </p:ext>
    </p:extLst>
  </p:cSld>
  <p:clrMapOvr>
    <a:masterClrMapping/>
  </p:clrMapOvr>
  <p:transition>
    <p:fade/>
  </p:transition>
  <p:timing>
    <p:tnLst>
      <p:par>
        <p:cTn id="1" dur="indefinite" restart="never" nodeType="tmRoot"/>
      </p:par>
    </p:tnLst>
  </p:timing>
  <p:hf hdr="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28721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97721683"/>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229266832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2864206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2458230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17114097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84373951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46710618"/>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85661299"/>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209652908"/>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257436504"/>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62259192"/>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56498067"/>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8263524"/>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58091878"/>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73158543"/>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76239757"/>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8439714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7832344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5753781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3805649520"/>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82036773"/>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296503705"/>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157545188"/>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972792571"/>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67167580"/>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2415222004"/>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638409797"/>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8578666"/>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2141658"/>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9956488"/>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771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4069153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2448136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1084495199"/>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89080934"/>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2.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image" Target="../media/image4.png"/><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image" Target="../media/image3.png"/><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5" r:id="rId22"/>
    <p:sldLayoutId id="2147484146" r:id="rId23"/>
    <p:sldLayoutId id="2147484147" r:id="rId24"/>
    <p:sldLayoutId id="2147484148" r:id="rId25"/>
    <p:sldLayoutId id="2147484149" r:id="rId26"/>
    <p:sldLayoutId id="2147484185" r:id="rId27"/>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612530198"/>
      </p:ext>
    </p:extLst>
  </p:cSld>
  <p:clrMap bg1="dk1" tx1="lt1" bg2="dk2" tx2="lt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2" r:id="rId22"/>
    <p:sldLayoutId id="2147484173" r:id="rId23"/>
    <p:sldLayoutId id="2147484174" r:id="rId24"/>
    <p:sldLayoutId id="2147484175" r:id="rId25"/>
    <p:sldLayoutId id="2147484176" r:id="rId26"/>
    <p:sldLayoutId id="2147484177" r:id="rId27"/>
    <p:sldLayoutId id="2147484178" r:id="rId28"/>
    <p:sldLayoutId id="2147484179" r:id="rId29"/>
    <p:sldLayoutId id="2147484180" r:id="rId30"/>
    <p:sldLayoutId id="2147484181" r:id="rId31"/>
    <p:sldLayoutId id="2147484182" r:id="rId32"/>
    <p:sldLayoutId id="2147484183" r:id="rId33"/>
    <p:sldLayoutId id="2147484184"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7.xml"/><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36.xml"/><Relationship Id="rId5" Type="http://schemas.openxmlformats.org/officeDocument/2006/relationships/image" Target="../media/image15.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8.xml"/><Relationship Id="rId4" Type="http://schemas.openxmlformats.org/officeDocument/2006/relationships/image" Target="../media/image65.jpg"/></Relationships>
</file>

<file path=ppt/slides/_rels/slide35.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tackoverflow.com/questions/tagged/ms-office" TargetMode="External"/><Relationship Id="rId7" Type="http://schemas.openxmlformats.org/officeDocument/2006/relationships/hyperlink" Target="http://aka.ms/OfficeDevFeedback" TargetMode="External"/><Relationship Id="rId2" Type="http://schemas.openxmlformats.org/officeDocument/2006/relationships/hyperlink" Target="https://www.yammer.com/itpronetwork" TargetMode="External"/><Relationship Id="rId1" Type="http://schemas.openxmlformats.org/officeDocument/2006/relationships/slideLayout" Target="../slideLayouts/slideLayout27.xml"/><Relationship Id="rId6" Type="http://schemas.openxmlformats.org/officeDocument/2006/relationships/image" Target="../media/image68.png"/><Relationship Id="rId5" Type="http://schemas.openxmlformats.org/officeDocument/2006/relationships/image" Target="../media/image67.emf"/><Relationship Id="rId4" Type="http://schemas.openxmlformats.org/officeDocument/2006/relationships/image" Target="../media/image66.emf"/><Relationship Id="rId9" Type="http://schemas.openxmlformats.org/officeDocument/2006/relationships/image" Target="../media/image69.png"/></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7.png"/><Relationship Id="rId18" Type="http://schemas.openxmlformats.org/officeDocument/2006/relationships/image" Target="../media/image31.png"/><Relationship Id="rId3" Type="http://schemas.openxmlformats.org/officeDocument/2006/relationships/image" Target="../media/image18.emf"/><Relationship Id="rId7" Type="http://schemas.openxmlformats.org/officeDocument/2006/relationships/image" Target="../media/image22.png"/><Relationship Id="rId12" Type="http://schemas.openxmlformats.org/officeDocument/2006/relationships/image" Target="../media/image26.png"/><Relationship Id="rId17" Type="http://schemas.microsoft.com/office/2007/relationships/hdphoto" Target="../media/hdphoto2.wdp"/><Relationship Id="rId2" Type="http://schemas.openxmlformats.org/officeDocument/2006/relationships/image" Target="../media/image17.png"/><Relationship Id="rId16" Type="http://schemas.openxmlformats.org/officeDocument/2006/relationships/image" Target="../media/image30.png"/><Relationship Id="rId20" Type="http://schemas.openxmlformats.org/officeDocument/2006/relationships/image" Target="../media/image33.png"/><Relationship Id="rId1" Type="http://schemas.openxmlformats.org/officeDocument/2006/relationships/slideLayout" Target="../slideLayouts/slideLayout57.xml"/><Relationship Id="rId6" Type="http://schemas.openxmlformats.org/officeDocument/2006/relationships/image" Target="../media/image21.png"/><Relationship Id="rId11" Type="http://schemas.openxmlformats.org/officeDocument/2006/relationships/image" Target="../media/image25.png"/><Relationship Id="rId5" Type="http://schemas.openxmlformats.org/officeDocument/2006/relationships/image" Target="../media/image20.emf"/><Relationship Id="rId15" Type="http://schemas.openxmlformats.org/officeDocument/2006/relationships/image" Target="../media/image29.png"/><Relationship Id="rId10" Type="http://schemas.microsoft.com/office/2007/relationships/hdphoto" Target="../media/hdphoto1.wdp"/><Relationship Id="rId19" Type="http://schemas.openxmlformats.org/officeDocument/2006/relationships/image" Target="../media/image32.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6253879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Calendar Events</a:t>
            </a:r>
            <a:endParaRPr lang="en-US" dirty="0"/>
          </a:p>
        </p:txBody>
      </p:sp>
      <p:sp>
        <p:nvSpPr>
          <p:cNvPr id="3" name="Text Placeholder 2"/>
          <p:cNvSpPr>
            <a:spLocks noGrp="1"/>
          </p:cNvSpPr>
          <p:nvPr>
            <p:ph type="body" sz="quarter" idx="10"/>
          </p:nvPr>
        </p:nvSpPr>
        <p:spPr>
          <a:xfrm>
            <a:off x="531265" y="1489840"/>
            <a:ext cx="11149013" cy="2043636"/>
          </a:xfrm>
        </p:spPr>
        <p:txBody>
          <a:bodyPr/>
          <a:lstStyle/>
          <a:p>
            <a:r>
              <a:rPr lang="en-US" sz="3600" dirty="0"/>
              <a:t>Common API operations</a:t>
            </a:r>
          </a:p>
          <a:p>
            <a:pPr lvl="1"/>
            <a:r>
              <a:rPr lang="en-US" sz="2000" dirty="0"/>
              <a:t>Reading </a:t>
            </a:r>
            <a:r>
              <a:rPr lang="en-US" sz="2000" dirty="0" smtClean="0"/>
              <a:t>events for specific date range</a:t>
            </a:r>
            <a:endParaRPr lang="en-US" sz="2000" dirty="0"/>
          </a:p>
          <a:p>
            <a:pPr lvl="1"/>
            <a:r>
              <a:rPr lang="en-US" sz="2000" dirty="0" smtClean="0"/>
              <a:t>Creating events</a:t>
            </a:r>
          </a:p>
          <a:p>
            <a:pPr lvl="1"/>
            <a:r>
              <a:rPr lang="en-US" sz="2000" dirty="0"/>
              <a:t>Deleting events</a:t>
            </a:r>
          </a:p>
          <a:p>
            <a:pPr lvl="1"/>
            <a:r>
              <a:rPr lang="en-US" sz="2000" dirty="0" smtClean="0"/>
              <a:t>Editing events</a:t>
            </a:r>
            <a:endParaRPr lang="en-US" sz="20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10</a:t>
            </a:fld>
            <a:endParaRPr lang="en-US" dirty="0"/>
          </a:p>
        </p:txBody>
      </p:sp>
      <p:pic>
        <p:nvPicPr>
          <p:cNvPr id="6" name="Picture 5"/>
          <p:cNvPicPr>
            <a:picLocks noChangeAspect="1"/>
          </p:cNvPicPr>
          <p:nvPr/>
        </p:nvPicPr>
        <p:blipFill>
          <a:blip r:embed="rId2"/>
          <a:stretch>
            <a:fillRect/>
          </a:stretch>
        </p:blipFill>
        <p:spPr>
          <a:xfrm>
            <a:off x="3380198" y="2853731"/>
            <a:ext cx="7536389" cy="2737631"/>
          </a:xfrm>
          <a:prstGeom prst="rect">
            <a:avLst/>
          </a:prstGeom>
          <a:solidFill>
            <a:schemeClr val="bg1">
              <a:lumMod val="65000"/>
            </a:schemeClr>
          </a:solidFill>
          <a:ln>
            <a:solidFill>
              <a:schemeClr val="bg1">
                <a:lumMod val="50000"/>
              </a:schemeClr>
            </a:solidFill>
          </a:ln>
        </p:spPr>
      </p:pic>
      <p:grpSp>
        <p:nvGrpSpPr>
          <p:cNvPr id="11" name="Group 10"/>
          <p:cNvGrpSpPr/>
          <p:nvPr/>
        </p:nvGrpSpPr>
        <p:grpSpPr>
          <a:xfrm>
            <a:off x="9708891" y="1784691"/>
            <a:ext cx="2075754" cy="2761000"/>
            <a:chOff x="8106123" y="2853438"/>
            <a:chExt cx="2075754" cy="2761000"/>
          </a:xfrm>
        </p:grpSpPr>
        <p:pic>
          <p:nvPicPr>
            <p:cNvPr id="7" name="Picture 6"/>
            <p:cNvPicPr>
              <a:picLocks noChangeAspect="1"/>
            </p:cNvPicPr>
            <p:nvPr/>
          </p:nvPicPr>
          <p:blipFill>
            <a:blip r:embed="rId3"/>
            <a:stretch>
              <a:fillRect/>
            </a:stretch>
          </p:blipFill>
          <p:spPr>
            <a:xfrm>
              <a:off x="8117411" y="3223663"/>
              <a:ext cx="2057400" cy="2390775"/>
            </a:xfrm>
            <a:prstGeom prst="rect">
              <a:avLst/>
            </a:prstGeom>
            <a:ln>
              <a:solidFill>
                <a:schemeClr val="bg1">
                  <a:lumMod val="50000"/>
                </a:schemeClr>
              </a:solidFill>
            </a:ln>
          </p:spPr>
        </p:pic>
        <p:sp>
          <p:nvSpPr>
            <p:cNvPr id="10" name="Rectangle 9"/>
            <p:cNvSpPr/>
            <p:nvPr/>
          </p:nvSpPr>
          <p:spPr bwMode="auto">
            <a:xfrm>
              <a:off x="8106123" y="2853438"/>
              <a:ext cx="2075754" cy="37394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Event</a:t>
              </a:r>
            </a:p>
          </p:txBody>
        </p:sp>
      </p:grpSp>
    </p:spTree>
    <p:extLst>
      <p:ext uri="{BB962C8B-B14F-4D97-AF65-F5344CB8AC3E}">
        <p14:creationId xmlns:p14="http://schemas.microsoft.com/office/powerpoint/2010/main" val="41796177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Contacts</a:t>
            </a:r>
            <a:endParaRPr lang="en-US" dirty="0"/>
          </a:p>
        </p:txBody>
      </p:sp>
      <p:sp>
        <p:nvSpPr>
          <p:cNvPr id="3" name="Text Placeholder 2"/>
          <p:cNvSpPr>
            <a:spLocks noGrp="1"/>
          </p:cNvSpPr>
          <p:nvPr>
            <p:ph type="body" sz="quarter" idx="10"/>
          </p:nvPr>
        </p:nvSpPr>
        <p:spPr/>
        <p:txBody>
          <a:bodyPr/>
          <a:lstStyle/>
          <a:p>
            <a:r>
              <a:rPr lang="en-US" sz="3600" dirty="0"/>
              <a:t>Common API operations</a:t>
            </a:r>
          </a:p>
          <a:p>
            <a:pPr lvl="1"/>
            <a:r>
              <a:rPr lang="en-US" sz="2000" dirty="0" smtClean="0"/>
              <a:t>Reading contacts</a:t>
            </a:r>
          </a:p>
          <a:p>
            <a:pPr lvl="1"/>
            <a:r>
              <a:rPr lang="en-US" sz="2000" dirty="0" smtClean="0"/>
              <a:t>Searching for contacts</a:t>
            </a:r>
          </a:p>
          <a:p>
            <a:pPr lvl="1"/>
            <a:r>
              <a:rPr lang="en-US" sz="2000" dirty="0" smtClean="0"/>
              <a:t>Creating contacts</a:t>
            </a:r>
            <a:endParaRPr lang="en-US" sz="2000" dirty="0"/>
          </a:p>
          <a:p>
            <a:pPr lvl="1"/>
            <a:r>
              <a:rPr lang="en-US" sz="2000" dirty="0"/>
              <a:t>Deleting </a:t>
            </a:r>
            <a:r>
              <a:rPr lang="en-US" sz="2000" dirty="0" smtClean="0"/>
              <a:t>contacts</a:t>
            </a:r>
            <a:endParaRPr lang="en-US" sz="2000" dirty="0"/>
          </a:p>
          <a:p>
            <a:pPr lvl="1"/>
            <a:r>
              <a:rPr lang="en-US" sz="2000" dirty="0"/>
              <a:t>Editing events</a:t>
            </a:r>
          </a:p>
          <a:p>
            <a:endParaRPr lang="en-US" dirty="0"/>
          </a:p>
        </p:txBody>
      </p:sp>
      <p:sp>
        <p:nvSpPr>
          <p:cNvPr id="4" name="Slide Number Placeholder 3"/>
          <p:cNvSpPr>
            <a:spLocks noGrp="1"/>
          </p:cNvSpPr>
          <p:nvPr>
            <p:ph type="sldNum" sz="quarter" idx="12"/>
          </p:nvPr>
        </p:nvSpPr>
        <p:spPr>
          <a:xfrm>
            <a:off x="520700" y="6502297"/>
            <a:ext cx="560686" cy="219456"/>
          </a:xfrm>
        </p:spPr>
        <p:txBody>
          <a:bodyPr/>
          <a:lstStyle/>
          <a:p>
            <a:fld id="{727B4C2D-45E2-4621-8491-2995EB46A674}" type="slidenum">
              <a:rPr lang="en-US" smtClean="0"/>
              <a:pPr/>
              <a:t>11</a:t>
            </a:fld>
            <a:endParaRPr lang="en-US" dirty="0"/>
          </a:p>
        </p:txBody>
      </p:sp>
      <p:pic>
        <p:nvPicPr>
          <p:cNvPr id="6" name="Picture 5"/>
          <p:cNvPicPr>
            <a:picLocks noChangeAspect="1"/>
          </p:cNvPicPr>
          <p:nvPr/>
        </p:nvPicPr>
        <p:blipFill rotWithShape="1">
          <a:blip r:embed="rId2"/>
          <a:srcRect b="21734"/>
          <a:stretch/>
        </p:blipFill>
        <p:spPr>
          <a:xfrm>
            <a:off x="1623317" y="4055168"/>
            <a:ext cx="8293643" cy="2447129"/>
          </a:xfrm>
          <a:prstGeom prst="rect">
            <a:avLst/>
          </a:prstGeom>
          <a:ln>
            <a:solidFill>
              <a:schemeClr val="bg1">
                <a:lumMod val="50000"/>
              </a:schemeClr>
            </a:solidFill>
          </a:ln>
        </p:spPr>
      </p:pic>
      <p:grpSp>
        <p:nvGrpSpPr>
          <p:cNvPr id="9" name="Group 8"/>
          <p:cNvGrpSpPr/>
          <p:nvPr/>
        </p:nvGrpSpPr>
        <p:grpSpPr>
          <a:xfrm>
            <a:off x="7454569" y="1945448"/>
            <a:ext cx="2952750" cy="3488624"/>
            <a:chOff x="4618037" y="1497713"/>
            <a:chExt cx="2952750" cy="3488624"/>
          </a:xfrm>
        </p:grpSpPr>
        <p:pic>
          <p:nvPicPr>
            <p:cNvPr id="7" name="Picture 6"/>
            <p:cNvPicPr>
              <a:picLocks noChangeAspect="1"/>
            </p:cNvPicPr>
            <p:nvPr/>
          </p:nvPicPr>
          <p:blipFill>
            <a:blip r:embed="rId3"/>
            <a:stretch>
              <a:fillRect/>
            </a:stretch>
          </p:blipFill>
          <p:spPr>
            <a:xfrm>
              <a:off x="4618037" y="1871662"/>
              <a:ext cx="2952750" cy="3114675"/>
            </a:xfrm>
            <a:prstGeom prst="rect">
              <a:avLst/>
            </a:prstGeom>
            <a:ln>
              <a:solidFill>
                <a:schemeClr val="bg1">
                  <a:lumMod val="50000"/>
                </a:schemeClr>
              </a:solidFill>
            </a:ln>
          </p:spPr>
        </p:pic>
        <p:sp>
          <p:nvSpPr>
            <p:cNvPr id="8" name="Rectangle 7"/>
            <p:cNvSpPr/>
            <p:nvPr/>
          </p:nvSpPr>
          <p:spPr bwMode="auto">
            <a:xfrm>
              <a:off x="4618037" y="1497713"/>
              <a:ext cx="2952750" cy="37394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Contact</a:t>
              </a:r>
            </a:p>
          </p:txBody>
        </p:sp>
      </p:grpSp>
    </p:spTree>
    <p:extLst>
      <p:ext uri="{BB962C8B-B14F-4D97-AF65-F5344CB8AC3E}">
        <p14:creationId xmlns:p14="http://schemas.microsoft.com/office/powerpoint/2010/main" val="170011060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Connected Services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745188181"/>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Connected Services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13</a:t>
            </a:fld>
            <a:endParaRPr lang="en-US" dirty="0"/>
          </a:p>
        </p:txBody>
      </p:sp>
      <p:pic>
        <p:nvPicPr>
          <p:cNvPr id="4" name="Picture 3"/>
          <p:cNvPicPr>
            <a:picLocks noChangeAspect="1"/>
          </p:cNvPicPr>
          <p:nvPr/>
        </p:nvPicPr>
        <p:blipFill>
          <a:blip r:embed="rId2"/>
          <a:stretch>
            <a:fillRect/>
          </a:stretch>
        </p:blipFill>
        <p:spPr>
          <a:xfrm>
            <a:off x="1448781" y="1648192"/>
            <a:ext cx="3791039" cy="2823579"/>
          </a:xfrm>
          <a:prstGeom prst="rect">
            <a:avLst/>
          </a:prstGeom>
          <a:ln>
            <a:solidFill>
              <a:schemeClr val="bg1">
                <a:lumMod val="85000"/>
              </a:schemeClr>
            </a:solidFill>
          </a:ln>
        </p:spPr>
      </p:pic>
      <p:pic>
        <p:nvPicPr>
          <p:cNvPr id="5" name="Picture 4"/>
          <p:cNvPicPr>
            <a:picLocks noChangeAspect="1"/>
          </p:cNvPicPr>
          <p:nvPr/>
        </p:nvPicPr>
        <p:blipFill>
          <a:blip r:embed="rId3"/>
          <a:stretch>
            <a:fillRect/>
          </a:stretch>
        </p:blipFill>
        <p:spPr>
          <a:xfrm>
            <a:off x="1417832" y="5212208"/>
            <a:ext cx="7010400" cy="1485900"/>
          </a:xfrm>
          <a:prstGeom prst="rect">
            <a:avLst/>
          </a:prstGeom>
          <a:solidFill>
            <a:schemeClr val="bg1">
              <a:lumMod val="50000"/>
            </a:schemeClr>
          </a:solidFill>
          <a:ln>
            <a:solidFill>
              <a:schemeClr val="bg1">
                <a:lumMod val="50000"/>
              </a:schemeClr>
            </a:solidFill>
          </a:ln>
        </p:spPr>
      </p:pic>
      <p:sp>
        <p:nvSpPr>
          <p:cNvPr id="8" name="Oval 7"/>
          <p:cNvSpPr/>
          <p:nvPr/>
        </p:nvSpPr>
        <p:spPr bwMode="auto">
          <a:xfrm>
            <a:off x="1417832" y="1234504"/>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1</a:t>
            </a:r>
          </a:p>
        </p:txBody>
      </p:sp>
      <p:sp>
        <p:nvSpPr>
          <p:cNvPr id="9" name="TextBox 8"/>
          <p:cNvSpPr txBox="1"/>
          <p:nvPr/>
        </p:nvSpPr>
        <p:spPr>
          <a:xfrm>
            <a:off x="1869896" y="1236092"/>
            <a:ext cx="3869072" cy="307777"/>
          </a:xfrm>
          <a:prstGeom prst="rect">
            <a:avLst/>
          </a:prstGeom>
          <a:noFill/>
        </p:spPr>
        <p:txBody>
          <a:bodyPr wrap="none" lIns="0" tIns="0" rIns="0" bIns="0" rtlCol="0">
            <a:spAutoFit/>
          </a:bodyPr>
          <a:lstStyle/>
          <a:p>
            <a:r>
              <a:rPr lang="en-US" sz="2000" spc="-70" dirty="0" smtClean="0">
                <a:gradFill>
                  <a:gsLst>
                    <a:gs pos="2917">
                      <a:schemeClr val="bg2"/>
                    </a:gs>
                    <a:gs pos="95000">
                      <a:schemeClr val="bg2"/>
                    </a:gs>
                  </a:gsLst>
                  <a:lin ang="5400000" scaled="0"/>
                </a:gradFill>
              </a:rPr>
              <a:t>Project &gt; Add &gt; Connected Service…</a:t>
            </a:r>
          </a:p>
        </p:txBody>
      </p:sp>
      <p:sp>
        <p:nvSpPr>
          <p:cNvPr id="10" name="Oval 9"/>
          <p:cNvSpPr/>
          <p:nvPr/>
        </p:nvSpPr>
        <p:spPr bwMode="auto">
          <a:xfrm>
            <a:off x="1405844" y="4695186"/>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2</a:t>
            </a:r>
          </a:p>
        </p:txBody>
      </p:sp>
      <p:sp>
        <p:nvSpPr>
          <p:cNvPr id="11" name="TextBox 10"/>
          <p:cNvSpPr txBox="1"/>
          <p:nvPr/>
        </p:nvSpPr>
        <p:spPr>
          <a:xfrm>
            <a:off x="1857908" y="4696774"/>
            <a:ext cx="1840760" cy="307777"/>
          </a:xfrm>
          <a:prstGeom prst="rect">
            <a:avLst/>
          </a:prstGeom>
          <a:noFill/>
        </p:spPr>
        <p:txBody>
          <a:bodyPr wrap="none" lIns="0" tIns="0" rIns="0" bIns="0" rtlCol="0">
            <a:spAutoFit/>
          </a:bodyPr>
          <a:lstStyle/>
          <a:p>
            <a:r>
              <a:rPr lang="en-US" sz="2000" spc="-70" dirty="0" smtClean="0">
                <a:gradFill>
                  <a:gsLst>
                    <a:gs pos="2917">
                      <a:schemeClr val="bg2"/>
                    </a:gs>
                    <a:gs pos="95000">
                      <a:schemeClr val="bg2"/>
                    </a:gs>
                  </a:gsLst>
                  <a:lin ang="5400000" scaled="0"/>
                </a:gradFill>
              </a:rPr>
              <a:t>Register your app</a:t>
            </a:r>
          </a:p>
        </p:txBody>
      </p:sp>
    </p:spTree>
    <p:extLst>
      <p:ext uri="{BB962C8B-B14F-4D97-AF65-F5344CB8AC3E}">
        <p14:creationId xmlns:p14="http://schemas.microsoft.com/office/powerpoint/2010/main" val="68112352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Connected Services Permissions</a:t>
            </a:r>
            <a:endParaRPr lang="en-US" dirty="0"/>
          </a:p>
        </p:txBody>
      </p:sp>
      <p:sp>
        <p:nvSpPr>
          <p:cNvPr id="4" name="Slide Number Placeholder 3"/>
          <p:cNvSpPr>
            <a:spLocks noGrp="1"/>
          </p:cNvSpPr>
          <p:nvPr>
            <p:ph type="sldNum" sz="quarter" idx="12"/>
          </p:nvPr>
        </p:nvSpPr>
        <p:spPr>
          <a:xfrm>
            <a:off x="2051549" y="6638544"/>
            <a:ext cx="560686" cy="219456"/>
          </a:xfrm>
          <a:prstGeom prst="rect">
            <a:avLst/>
          </a:prstGeom>
        </p:spPr>
        <p:txBody>
          <a:bodyPr/>
          <a:lstStyle/>
          <a:p>
            <a:fld id="{727B4C2D-45E2-4621-8491-2995EB46A674}" type="slidenum">
              <a:rPr lang="en-US" smtClean="0"/>
              <a:pPr/>
              <a:t>14</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5236" y="1739819"/>
            <a:ext cx="5174955" cy="356036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12" y="1635883"/>
            <a:ext cx="3810330" cy="188992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112" y="3954582"/>
            <a:ext cx="3810330" cy="2088061"/>
          </a:xfrm>
          <a:prstGeom prst="rect">
            <a:avLst/>
          </a:prstGeom>
        </p:spPr>
      </p:pic>
      <p:sp>
        <p:nvSpPr>
          <p:cNvPr id="8" name="Oval 7"/>
          <p:cNvSpPr/>
          <p:nvPr/>
        </p:nvSpPr>
        <p:spPr bwMode="auto">
          <a:xfrm>
            <a:off x="5455236" y="1326518"/>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3</a:t>
            </a:r>
          </a:p>
        </p:txBody>
      </p:sp>
      <p:sp>
        <p:nvSpPr>
          <p:cNvPr id="9" name="TextBox 8"/>
          <p:cNvSpPr txBox="1"/>
          <p:nvPr/>
        </p:nvSpPr>
        <p:spPr>
          <a:xfrm>
            <a:off x="5907300" y="1328106"/>
            <a:ext cx="3333990" cy="307777"/>
          </a:xfrm>
          <a:prstGeom prst="rect">
            <a:avLst/>
          </a:prstGeom>
          <a:noFill/>
        </p:spPr>
        <p:txBody>
          <a:bodyPr wrap="none" lIns="0" tIns="0" rIns="0" bIns="0" rtlCol="0">
            <a:spAutoFit/>
          </a:bodyPr>
          <a:lstStyle/>
          <a:p>
            <a:r>
              <a:rPr lang="en-US" sz="2000" spc="-70" dirty="0" smtClean="0">
                <a:gradFill>
                  <a:gsLst>
                    <a:gs pos="2917">
                      <a:schemeClr val="bg2"/>
                    </a:gs>
                    <a:gs pos="95000">
                      <a:schemeClr val="bg2"/>
                    </a:gs>
                  </a:gsLst>
                  <a:lin ang="5400000" scaled="0"/>
                </a:gradFill>
              </a:rPr>
              <a:t>Select required app permissions</a:t>
            </a:r>
          </a:p>
        </p:txBody>
      </p:sp>
      <p:cxnSp>
        <p:nvCxnSpPr>
          <p:cNvPr id="10" name="Straight Arrow Connector 9"/>
          <p:cNvCxnSpPr/>
          <p:nvPr/>
        </p:nvCxnSpPr>
        <p:spPr>
          <a:xfrm flipH="1" flipV="1">
            <a:off x="4438436" y="2486346"/>
            <a:ext cx="2106202" cy="246580"/>
          </a:xfrm>
          <a:prstGeom prst="straightConnector1">
            <a:avLst/>
          </a:prstGeom>
          <a:ln w="28575">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4592548" y="2876764"/>
            <a:ext cx="1952090" cy="1273996"/>
          </a:xfrm>
          <a:prstGeom prst="straightConnector1">
            <a:avLst/>
          </a:prstGeom>
          <a:ln w="28575">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586424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 with Connected Services</a:t>
            </a:r>
            <a:endParaRPr lang="en-US" dirty="0"/>
          </a:p>
        </p:txBody>
      </p:sp>
      <p:sp>
        <p:nvSpPr>
          <p:cNvPr id="3" name="Text Placeholder 2"/>
          <p:cNvSpPr>
            <a:spLocks noGrp="1"/>
          </p:cNvSpPr>
          <p:nvPr>
            <p:ph type="body" sz="quarter" idx="10"/>
          </p:nvPr>
        </p:nvSpPr>
        <p:spPr/>
        <p:txBody>
          <a:bodyPr/>
          <a:lstStyle/>
          <a:p>
            <a:r>
              <a:rPr lang="en-US" sz="2800" dirty="0" smtClean="0"/>
              <a:t>Assemblies added with a Connected Service</a:t>
            </a:r>
          </a:p>
          <a:p>
            <a:pPr lvl="1"/>
            <a:r>
              <a:rPr lang="en-US" sz="1600" dirty="0" smtClean="0"/>
              <a:t>Microsoft.Office365.OAuth</a:t>
            </a:r>
          </a:p>
          <a:p>
            <a:pPr lvl="1"/>
            <a:r>
              <a:rPr lang="en-US" sz="1600" dirty="0" smtClean="0"/>
              <a:t>Microsoft.Office365.Oauth.Web</a:t>
            </a:r>
            <a:endParaRPr lang="en-US" sz="1600" dirty="0"/>
          </a:p>
          <a:p>
            <a:pPr lvl="1"/>
            <a:r>
              <a:rPr lang="en-US" sz="1600" dirty="0" smtClean="0"/>
              <a:t>Microsoft.Office365.Exchange</a:t>
            </a:r>
          </a:p>
          <a:p>
            <a:endParaRPr lang="en-US" sz="3200" dirty="0" smtClean="0"/>
          </a:p>
          <a:p>
            <a:endParaRPr lang="en-US" sz="3200" dirty="0"/>
          </a:p>
          <a:p>
            <a:endParaRPr lang="en-US" sz="3200" dirty="0" smtClean="0"/>
          </a:p>
          <a:p>
            <a:endParaRPr lang="en-US" sz="3200" dirty="0"/>
          </a:p>
          <a:p>
            <a:pPr marL="0" indent="0">
              <a:buNone/>
            </a:pPr>
            <a:r>
              <a:rPr lang="en-US" sz="2800" dirty="0" err="1" smtClean="0"/>
              <a:t>AppSettings</a:t>
            </a:r>
            <a:r>
              <a:rPr lang="en-US" sz="2800" dirty="0" smtClean="0"/>
              <a:t> added with a Connected Service</a:t>
            </a:r>
            <a:endParaRPr lang="en-US" sz="28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15</a:t>
            </a:fld>
            <a:endParaRPr lang="en-US" dirty="0"/>
          </a:p>
        </p:txBody>
      </p:sp>
      <p:grpSp>
        <p:nvGrpSpPr>
          <p:cNvPr id="7" name="Group 6"/>
          <p:cNvGrpSpPr/>
          <p:nvPr/>
        </p:nvGrpSpPr>
        <p:grpSpPr>
          <a:xfrm>
            <a:off x="1081386" y="2801354"/>
            <a:ext cx="3110804" cy="1901832"/>
            <a:chOff x="3998912" y="2147887"/>
            <a:chExt cx="4191000" cy="2562225"/>
          </a:xfrm>
        </p:grpSpPr>
        <p:pic>
          <p:nvPicPr>
            <p:cNvPr id="5" name="Picture 4"/>
            <p:cNvPicPr>
              <a:picLocks noChangeAspect="1"/>
            </p:cNvPicPr>
            <p:nvPr/>
          </p:nvPicPr>
          <p:blipFill>
            <a:blip r:embed="rId2"/>
            <a:stretch>
              <a:fillRect/>
            </a:stretch>
          </p:blipFill>
          <p:spPr>
            <a:xfrm>
              <a:off x="3998912" y="2147887"/>
              <a:ext cx="4191000" cy="2562225"/>
            </a:xfrm>
            <a:prstGeom prst="rect">
              <a:avLst/>
            </a:prstGeom>
            <a:ln>
              <a:solidFill>
                <a:schemeClr val="bg1">
                  <a:lumMod val="50000"/>
                </a:schemeClr>
              </a:solidFill>
            </a:ln>
          </p:spPr>
        </p:pic>
        <p:sp>
          <p:nvSpPr>
            <p:cNvPr id="6" name="Rectangle 5"/>
            <p:cNvSpPr/>
            <p:nvPr/>
          </p:nvSpPr>
          <p:spPr bwMode="auto">
            <a:xfrm>
              <a:off x="4068566" y="3491435"/>
              <a:ext cx="2188396" cy="556583"/>
            </a:xfrm>
            <a:prstGeom prst="rect">
              <a:avLst/>
            </a:prstGeom>
            <a:noFill/>
            <a:ln w="28575">
              <a:solidFill>
                <a:srgbClr val="C0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8" name="Picture 7"/>
          <p:cNvPicPr>
            <a:picLocks noChangeAspect="1"/>
          </p:cNvPicPr>
          <p:nvPr/>
        </p:nvPicPr>
        <p:blipFill>
          <a:blip r:embed="rId3"/>
          <a:stretch>
            <a:fillRect/>
          </a:stretch>
        </p:blipFill>
        <p:spPr>
          <a:xfrm>
            <a:off x="7356297" y="1057616"/>
            <a:ext cx="4643920" cy="5655547"/>
          </a:xfrm>
          <a:prstGeom prst="rect">
            <a:avLst/>
          </a:prstGeom>
          <a:ln>
            <a:solidFill>
              <a:schemeClr val="bg1">
                <a:lumMod val="50000"/>
              </a:schemeClr>
            </a:solidFill>
          </a:ln>
        </p:spPr>
      </p:pic>
      <p:grpSp>
        <p:nvGrpSpPr>
          <p:cNvPr id="11" name="Group 10"/>
          <p:cNvGrpSpPr/>
          <p:nvPr/>
        </p:nvGrpSpPr>
        <p:grpSpPr>
          <a:xfrm>
            <a:off x="1081387" y="5332913"/>
            <a:ext cx="4425562" cy="1380250"/>
            <a:chOff x="801043" y="3094755"/>
            <a:chExt cx="5772150" cy="1800225"/>
          </a:xfrm>
        </p:grpSpPr>
        <p:pic>
          <p:nvPicPr>
            <p:cNvPr id="9" name="Picture 8"/>
            <p:cNvPicPr>
              <a:picLocks noChangeAspect="1"/>
            </p:cNvPicPr>
            <p:nvPr/>
          </p:nvPicPr>
          <p:blipFill>
            <a:blip r:embed="rId4"/>
            <a:stretch>
              <a:fillRect/>
            </a:stretch>
          </p:blipFill>
          <p:spPr>
            <a:xfrm>
              <a:off x="801043" y="3094755"/>
              <a:ext cx="5772150" cy="1800225"/>
            </a:xfrm>
            <a:prstGeom prst="rect">
              <a:avLst/>
            </a:prstGeom>
            <a:ln>
              <a:solidFill>
                <a:schemeClr val="bg1">
                  <a:lumMod val="50000"/>
                </a:schemeClr>
              </a:solidFill>
            </a:ln>
          </p:spPr>
        </p:pic>
        <p:sp>
          <p:nvSpPr>
            <p:cNvPr id="10" name="Rectangle 9"/>
            <p:cNvSpPr/>
            <p:nvPr/>
          </p:nvSpPr>
          <p:spPr bwMode="auto">
            <a:xfrm>
              <a:off x="1130158" y="4011337"/>
              <a:ext cx="5342561" cy="694227"/>
            </a:xfrm>
            <a:prstGeom prst="rect">
              <a:avLst/>
            </a:prstGeom>
            <a:noFill/>
            <a:ln w="28575">
              <a:solidFill>
                <a:srgbClr val="C0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9941026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58637" y="101719"/>
            <a:ext cx="8545325" cy="6646942"/>
          </a:xfrm>
          <a:prstGeom prst="rect">
            <a:avLst/>
          </a:prstGeom>
          <a:ln>
            <a:solidFill>
              <a:schemeClr val="bg1">
                <a:lumMod val="50000"/>
              </a:schemeClr>
            </a:solidFill>
          </a:ln>
        </p:spPr>
      </p:pic>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16</a:t>
            </a:fld>
            <a:endParaRPr lang="en-US" dirty="0"/>
          </a:p>
        </p:txBody>
      </p:sp>
      <p:sp>
        <p:nvSpPr>
          <p:cNvPr id="8" name="Text Placeholder 6"/>
          <p:cNvSpPr txBox="1">
            <a:spLocks/>
          </p:cNvSpPr>
          <p:nvPr/>
        </p:nvSpPr>
        <p:spPr>
          <a:xfrm>
            <a:off x="7676766" y="1394315"/>
            <a:ext cx="3625818" cy="771763"/>
          </a:xfrm>
          <a:prstGeom prst="rect">
            <a:avLst/>
          </a:prstGeom>
          <a:solidFill>
            <a:schemeClr val="accent2">
              <a:lumMod val="20000"/>
              <a:lumOff val="80000"/>
            </a:schemeClr>
          </a:solidFill>
          <a:ln>
            <a:solidFill>
              <a:schemeClr val="bg1">
                <a:lumMod val="65000"/>
              </a:schemeClr>
            </a:solidFill>
          </a:ln>
        </p:spPr>
        <p:txBody>
          <a:bodyPr lIns="91440" tIns="182880" rIns="91440"/>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solidFill>
                  <a:srgbClr val="FF0000"/>
                </a:solidFill>
              </a:rPr>
              <a:t>Discovery service resource using </a:t>
            </a:r>
            <a:r>
              <a:rPr lang="en-US" sz="1800" b="1" dirty="0" err="1" smtClean="0">
                <a:solidFill>
                  <a:srgbClr val="FF0000"/>
                </a:solidFill>
              </a:rPr>
              <a:t>DiscoverResourceAsync</a:t>
            </a:r>
            <a:endParaRPr lang="en-US" sz="1800" b="1" dirty="0" smtClean="0">
              <a:solidFill>
                <a:srgbClr val="FF0000"/>
              </a:solidFill>
            </a:endParaRPr>
          </a:p>
        </p:txBody>
      </p:sp>
      <p:sp>
        <p:nvSpPr>
          <p:cNvPr id="9" name="Text Placeholder 6"/>
          <p:cNvSpPr txBox="1">
            <a:spLocks/>
          </p:cNvSpPr>
          <p:nvPr/>
        </p:nvSpPr>
        <p:spPr>
          <a:xfrm>
            <a:off x="6468256" y="5832315"/>
            <a:ext cx="5368978" cy="566898"/>
          </a:xfrm>
          <a:prstGeom prst="rect">
            <a:avLst/>
          </a:prstGeom>
          <a:solidFill>
            <a:schemeClr val="accent2">
              <a:lumMod val="20000"/>
              <a:lumOff val="80000"/>
            </a:schemeClr>
          </a:solidFill>
          <a:ln>
            <a:solidFill>
              <a:schemeClr val="bg1">
                <a:lumMod val="65000"/>
              </a:schemeClr>
            </a:solidFill>
          </a:ln>
        </p:spPr>
        <p:txBody>
          <a:bodyPr lIns="91440" tIns="182880" rIns="91440"/>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solidFill>
                  <a:srgbClr val="FF0000"/>
                </a:solidFill>
              </a:rPr>
              <a:t>Retrieve access token using </a:t>
            </a:r>
            <a:r>
              <a:rPr lang="en-US" sz="1800" b="1" dirty="0" err="1" smtClean="0">
                <a:solidFill>
                  <a:srgbClr val="FF0000"/>
                </a:solidFill>
              </a:rPr>
              <a:t>AcquireAccessTokenSlientAsync</a:t>
            </a:r>
            <a:endParaRPr lang="en-US" sz="1800" b="1" dirty="0">
              <a:solidFill>
                <a:srgbClr val="FF0000"/>
              </a:solidFill>
            </a:endParaRPr>
          </a:p>
        </p:txBody>
      </p:sp>
      <p:cxnSp>
        <p:nvCxnSpPr>
          <p:cNvPr id="11" name="Straight Arrow Connector 10"/>
          <p:cNvCxnSpPr>
            <a:stCxn id="8" idx="1"/>
          </p:cNvCxnSpPr>
          <p:nvPr/>
        </p:nvCxnSpPr>
        <p:spPr>
          <a:xfrm flipH="1">
            <a:off x="6468256" y="1780197"/>
            <a:ext cx="1208510" cy="59574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5433934" y="5329003"/>
            <a:ext cx="944381" cy="83944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41158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Programming with ExchangeClient</a:t>
            </a:r>
            <a:endParaRPr lang="en-US" dirty="0"/>
          </a:p>
        </p:txBody>
      </p:sp>
      <p:sp>
        <p:nvSpPr>
          <p:cNvPr id="5" name="Text Placeholder 4"/>
          <p:cNvSpPr>
            <a:spLocks noGrp="1"/>
          </p:cNvSpPr>
          <p:nvPr>
            <p:ph type="body" sz="quarter" idx="10"/>
          </p:nvPr>
        </p:nvSpPr>
        <p:spPr>
          <a:xfrm>
            <a:off x="519112" y="1447799"/>
            <a:ext cx="11149013" cy="1233756"/>
          </a:xfrm>
        </p:spPr>
        <p:txBody>
          <a:bodyPr/>
          <a:lstStyle/>
          <a:p>
            <a:r>
              <a:rPr lang="en-US" dirty="0" smtClean="0"/>
              <a:t>ExchangeClient provide </a:t>
            </a:r>
            <a:r>
              <a:rPr lang="en-US" b="1" dirty="0" smtClean="0"/>
              <a:t>Me</a:t>
            </a:r>
            <a:r>
              <a:rPr lang="en-US" dirty="0" smtClean="0"/>
              <a:t> property</a:t>
            </a:r>
          </a:p>
          <a:p>
            <a:pPr lvl="1"/>
            <a:r>
              <a:rPr lang="en-US" dirty="0" smtClean="0"/>
              <a:t>Provides access to mail, events and contacts of currently logged in user</a:t>
            </a:r>
          </a:p>
          <a:p>
            <a:pPr lvl="1"/>
            <a:r>
              <a:rPr lang="en-US" dirty="0" smtClean="0"/>
              <a:t>Explicit calls used (e.g. </a:t>
            </a:r>
            <a:r>
              <a:rPr lang="en-US" sz="1800" b="1" dirty="0" err="1" smtClean="0">
                <a:solidFill>
                  <a:schemeClr val="accent1">
                    <a:lumMod val="50000"/>
                  </a:schemeClr>
                </a:solidFill>
              </a:rPr>
              <a:t>ExecuteAsync</a:t>
            </a:r>
            <a:r>
              <a:rPr lang="en-US" dirty="0" smtClean="0"/>
              <a:t>) to call across network to Office 365 service</a:t>
            </a:r>
          </a:p>
          <a:p>
            <a:pPr lvl="1"/>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17</a:t>
            </a:fld>
            <a:endParaRPr lang="en-US" dirty="0"/>
          </a:p>
        </p:txBody>
      </p:sp>
      <p:pic>
        <p:nvPicPr>
          <p:cNvPr id="4" name="Picture 3"/>
          <p:cNvPicPr>
            <a:picLocks noChangeAspect="1"/>
          </p:cNvPicPr>
          <p:nvPr/>
        </p:nvPicPr>
        <p:blipFill rotWithShape="1">
          <a:blip r:embed="rId3"/>
          <a:srcRect r="38232"/>
          <a:stretch/>
        </p:blipFill>
        <p:spPr>
          <a:xfrm>
            <a:off x="1081386" y="3061698"/>
            <a:ext cx="10234169" cy="2131574"/>
          </a:xfrm>
          <a:prstGeom prst="rect">
            <a:avLst/>
          </a:prstGeom>
          <a:ln>
            <a:solidFill>
              <a:schemeClr val="bg1">
                <a:lumMod val="50000"/>
              </a:schemeClr>
            </a:solidFill>
          </a:ln>
        </p:spPr>
      </p:pic>
    </p:spTree>
    <p:extLst>
      <p:ext uri="{BB962C8B-B14F-4D97-AF65-F5344CB8AC3E}">
        <p14:creationId xmlns:p14="http://schemas.microsoft.com/office/powerpoint/2010/main" val="201627887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Retrieving Messages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18</a:t>
            </a:fld>
            <a:endParaRPr lang="en-US" dirty="0"/>
          </a:p>
        </p:txBody>
      </p:sp>
      <p:pic>
        <p:nvPicPr>
          <p:cNvPr id="7" name="Picture 6"/>
          <p:cNvPicPr>
            <a:picLocks noChangeAspect="1"/>
          </p:cNvPicPr>
          <p:nvPr/>
        </p:nvPicPr>
        <p:blipFill>
          <a:blip r:embed="rId2"/>
          <a:stretch>
            <a:fillRect/>
          </a:stretch>
        </p:blipFill>
        <p:spPr>
          <a:xfrm>
            <a:off x="519112" y="1440127"/>
            <a:ext cx="6296025" cy="4495800"/>
          </a:xfrm>
          <a:prstGeom prst="rect">
            <a:avLst/>
          </a:prstGeom>
          <a:solidFill>
            <a:schemeClr val="bg1">
              <a:lumMod val="50000"/>
            </a:schemeClr>
          </a:solidFill>
          <a:ln>
            <a:solidFill>
              <a:schemeClr val="bg1">
                <a:lumMod val="50000"/>
              </a:schemeClr>
            </a:solidFill>
          </a:ln>
        </p:spPr>
      </p:pic>
      <p:pic>
        <p:nvPicPr>
          <p:cNvPr id="6" name="Picture 5"/>
          <p:cNvPicPr>
            <a:picLocks noChangeAspect="1"/>
          </p:cNvPicPr>
          <p:nvPr/>
        </p:nvPicPr>
        <p:blipFill>
          <a:blip r:embed="rId3"/>
          <a:stretch>
            <a:fillRect/>
          </a:stretch>
        </p:blipFill>
        <p:spPr>
          <a:xfrm>
            <a:off x="5014288" y="3373891"/>
            <a:ext cx="4276725" cy="3000375"/>
          </a:xfrm>
          <a:prstGeom prst="rect">
            <a:avLst/>
          </a:prstGeom>
          <a:ln>
            <a:solidFill>
              <a:schemeClr val="bg1">
                <a:lumMod val="50000"/>
              </a:schemeClr>
            </a:solidFill>
          </a:ln>
        </p:spPr>
      </p:pic>
    </p:spTree>
    <p:extLst>
      <p:ext uri="{BB962C8B-B14F-4D97-AF65-F5344CB8AC3E}">
        <p14:creationId xmlns:p14="http://schemas.microsoft.com/office/powerpoint/2010/main" val="363340782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Creating an MVC Project that uses Connected Services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789445976"/>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Oval 5"/>
          <p:cNvSpPr/>
          <p:nvPr/>
        </p:nvSpPr>
        <p:spPr bwMode="gray">
          <a:xfrm>
            <a:off x="1110331" y="1190089"/>
            <a:ext cx="2071832" cy="20726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marL="0" marR="0" lvl="0" indent="0" algn="ctr" defTabSz="912645" rtl="0" eaLnBrk="1" fontAlgn="auto" latinLnBrk="0" hangingPunct="1">
              <a:lnSpc>
                <a:spcPct val="100000"/>
              </a:lnSpc>
              <a:spcBef>
                <a:spcPts val="0"/>
              </a:spcBef>
              <a:spcAft>
                <a:spcPts val="0"/>
              </a:spcAft>
              <a:buClrTx/>
              <a:buSzTx/>
              <a:buFontTx/>
              <a:buNone/>
              <a:tabLst/>
              <a:defRPr/>
            </a:pPr>
            <a:endParaRPr kumimoji="0" lang="en-US" sz="173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Oval 6"/>
          <p:cNvSpPr/>
          <p:nvPr/>
        </p:nvSpPr>
        <p:spPr bwMode="gray">
          <a:xfrm>
            <a:off x="1468545" y="1548447"/>
            <a:ext cx="1355404" cy="1355950"/>
          </a:xfrm>
          <a:prstGeom prst="ellipse">
            <a:avLst/>
          </a:prstGeom>
          <a:solidFill>
            <a:srgbClr val="E25D2F"/>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marL="0" marR="0" lvl="0" indent="0" algn="ctr" defTabSz="912645" rtl="0" eaLnBrk="1" fontAlgn="auto" latinLnBrk="0" hangingPunct="1">
              <a:lnSpc>
                <a:spcPct val="100000"/>
              </a:lnSpc>
              <a:spcBef>
                <a:spcPts val="0"/>
              </a:spcBef>
              <a:spcAft>
                <a:spcPts val="0"/>
              </a:spcAft>
              <a:buClrTx/>
              <a:buSzTx/>
              <a:buFontTx/>
              <a:buNone/>
              <a:tabLst/>
              <a:defRPr/>
            </a:pPr>
            <a:endParaRPr kumimoji="0" lang="en-US" sz="1735"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8" name="Picture 7"/>
          <p:cNvPicPr>
            <a:picLocks noChangeAspect="1"/>
          </p:cNvPicPr>
          <p:nvPr/>
        </p:nvPicPr>
        <p:blipFill>
          <a:blip r:embed="rId2">
            <a:duotone>
              <a:schemeClr val="accent2">
                <a:shade val="45000"/>
                <a:satMod val="135000"/>
              </a:schemeClr>
              <a:prstClr val="white"/>
            </a:duotone>
          </a:blip>
          <a:stretch>
            <a:fillRect/>
          </a:stretch>
        </p:blipFill>
        <p:spPr bwMode="gray">
          <a:xfrm>
            <a:off x="1609504" y="1851384"/>
            <a:ext cx="1062813" cy="662599"/>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230562" y="3407899"/>
            <a:ext cx="4073104" cy="1482716"/>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290435" y="3051357"/>
            <a:ext cx="3560944" cy="988325"/>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290431" y="2232322"/>
            <a:ext cx="4033661" cy="1743710"/>
          </a:xfrm>
          <a:prstGeom prst="rect">
            <a:avLst/>
          </a:prstGeom>
        </p:spPr>
      </p:pic>
      <p:grpSp>
        <p:nvGrpSpPr>
          <p:cNvPr id="13" name="Group 12"/>
          <p:cNvGrpSpPr/>
          <p:nvPr/>
        </p:nvGrpSpPr>
        <p:grpSpPr>
          <a:xfrm>
            <a:off x="650053" y="4089195"/>
            <a:ext cx="3871059" cy="2124827"/>
            <a:chOff x="-2301875" y="-2038350"/>
            <a:chExt cx="1924050" cy="1055688"/>
          </a:xfrm>
        </p:grpSpPr>
        <p:sp>
          <p:nvSpPr>
            <p:cNvPr id="14" name="Freeform 5"/>
            <p:cNvSpPr>
              <a:spLocks/>
            </p:cNvSpPr>
            <p:nvPr/>
          </p:nvSpPr>
          <p:spPr bwMode="auto">
            <a:xfrm>
              <a:off x="-600075" y="-1092200"/>
              <a:ext cx="222250" cy="10953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 name="Freeform 6"/>
            <p:cNvSpPr>
              <a:spLocks/>
            </p:cNvSpPr>
            <p:nvPr/>
          </p:nvSpPr>
          <p:spPr bwMode="auto">
            <a:xfrm>
              <a:off x="-1009650" y="-1089025"/>
              <a:ext cx="473075" cy="60325"/>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000000"/>
            </a:solidFill>
            <a:ln w="9525">
              <a:noFill/>
              <a:round/>
              <a:headEnd/>
              <a:tailEnd/>
            </a:ln>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Oval 7"/>
            <p:cNvSpPr>
              <a:spLocks noChangeArrowheads="1"/>
            </p:cNvSpPr>
            <p:nvPr/>
          </p:nvSpPr>
          <p:spPr bwMode="auto">
            <a:xfrm>
              <a:off x="-1808163" y="-1262063"/>
              <a:ext cx="493713" cy="1031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 name="Freeform 8"/>
            <p:cNvSpPr>
              <a:spLocks/>
            </p:cNvSpPr>
            <p:nvPr/>
          </p:nvSpPr>
          <p:spPr bwMode="auto">
            <a:xfrm>
              <a:off x="-2168525" y="-2038350"/>
              <a:ext cx="1193800" cy="828675"/>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9"/>
            <p:cNvSpPr>
              <a:spLocks noChangeArrowheads="1"/>
            </p:cNvSpPr>
            <p:nvPr/>
          </p:nvSpPr>
          <p:spPr bwMode="auto">
            <a:xfrm>
              <a:off x="-2130425" y="-2000250"/>
              <a:ext cx="1117600" cy="63341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10"/>
            <p:cNvSpPr>
              <a:spLocks noChangeArrowheads="1"/>
            </p:cNvSpPr>
            <p:nvPr/>
          </p:nvSpPr>
          <p:spPr bwMode="auto">
            <a:xfrm>
              <a:off x="-2301875" y="-1039813"/>
              <a:ext cx="1477963" cy="555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Freeform 11"/>
            <p:cNvSpPr>
              <a:spLocks/>
            </p:cNvSpPr>
            <p:nvPr/>
          </p:nvSpPr>
          <p:spPr bwMode="auto">
            <a:xfrm>
              <a:off x="-2301875" y="-1106488"/>
              <a:ext cx="1477963" cy="66675"/>
            </a:xfrm>
            <a:custGeom>
              <a:avLst/>
              <a:gdLst>
                <a:gd name="T0" fmla="*/ 931 w 931"/>
                <a:gd name="T1" fmla="*/ 42 h 42"/>
                <a:gd name="T2" fmla="*/ 0 w 931"/>
                <a:gd name="T3" fmla="*/ 42 h 42"/>
                <a:gd name="T4" fmla="*/ 59 w 931"/>
                <a:gd name="T5" fmla="*/ 0 h 42"/>
                <a:gd name="T6" fmla="*/ 874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4" y="0"/>
                  </a:lnTo>
                  <a:lnTo>
                    <a:pt x="931"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5" name="Title 4"/>
          <p:cNvSpPr>
            <a:spLocks noGrp="1"/>
          </p:cNvSpPr>
          <p:nvPr>
            <p:ph type="title" idx="4294967295"/>
          </p:nvPr>
        </p:nvSpPr>
        <p:spPr>
          <a:xfrm>
            <a:off x="987425" y="157163"/>
            <a:ext cx="11201400" cy="1206500"/>
          </a:xfrm>
          <a:prstGeom prst="rect">
            <a:avLst/>
          </a:prstGeom>
        </p:spPr>
        <p:txBody>
          <a:bodyPr/>
          <a:lstStyle/>
          <a:p>
            <a:r>
              <a:rPr lang="en-US" dirty="0" smtClean="0"/>
              <a:t>Recap</a:t>
            </a:r>
            <a:endParaRPr lang="en-US" dirty="0"/>
          </a:p>
        </p:txBody>
      </p:sp>
      <p:graphicFrame>
        <p:nvGraphicFramePr>
          <p:cNvPr id="10" name="Content Placeholder 9"/>
          <p:cNvGraphicFramePr>
            <a:graphicFrameLocks noGrp="1"/>
          </p:cNvGraphicFramePr>
          <p:nvPr>
            <p:ph sz="quarter" idx="4294967295"/>
            <p:extLst/>
          </p:nvPr>
        </p:nvGraphicFramePr>
        <p:xfrm>
          <a:off x="5689600" y="1357313"/>
          <a:ext cx="5760278" cy="3846147"/>
        </p:xfrm>
        <a:graphic>
          <a:graphicData uri="http://schemas.openxmlformats.org/drawingml/2006/table">
            <a:tbl>
              <a:tblPr firstRow="1" bandRow="1">
                <a:tableStyleId>{5C22544A-7EE6-4342-B048-85BDC9FD1C3A}</a:tableStyleId>
              </a:tblPr>
              <a:tblGrid>
                <a:gridCol w="5760278">
                  <a:extLst>
                    <a:ext uri="{9D8B030D-6E8A-4147-A177-3AD203B41FA5}">
                      <a16:colId xmlns:a16="http://schemas.microsoft.com/office/drawing/2014/main" xmlns="" val="1253488153"/>
                    </a:ext>
                  </a:extLst>
                </a:gridCol>
              </a:tblGrid>
              <a:tr h="730152">
                <a:tc>
                  <a:txBody>
                    <a:bodyPr/>
                    <a:lstStyle/>
                    <a:p>
                      <a:r>
                        <a:rPr lang="en-US" sz="2100" b="1" dirty="0" smtClean="0"/>
                        <a:t>Introduction</a:t>
                      </a:r>
                      <a:r>
                        <a:rPr lang="en-US" sz="2100" b="1" baseline="0" dirty="0" smtClean="0"/>
                        <a:t> to Office 365 development</a:t>
                      </a:r>
                      <a:endParaRPr lang="en-US" sz="2100" b="1" dirty="0"/>
                    </a:p>
                  </a:txBody>
                  <a:tcPr marL="67371" marR="67371" marT="33685" marB="33685" anchor="ctr"/>
                </a:tc>
                <a:extLst>
                  <a:ext uri="{0D108BD9-81ED-4DB2-BD59-A6C34878D82A}">
                    <a16:rowId xmlns:a16="http://schemas.microsoft.com/office/drawing/2014/main" xmlns="" val="829859176"/>
                  </a:ext>
                </a:extLst>
              </a:tr>
              <a:tr h="458282">
                <a:tc>
                  <a:txBody>
                    <a:bodyPr/>
                    <a:lstStyle/>
                    <a:p>
                      <a:r>
                        <a:rPr lang="en-US" sz="1800" b="0" dirty="0" smtClean="0"/>
                        <a:t>Module 1: Introduction</a:t>
                      </a:r>
                      <a:r>
                        <a:rPr lang="en-US" sz="1800" b="0" baseline="0" dirty="0" smtClean="0"/>
                        <a:t> to Office 365 development</a:t>
                      </a:r>
                      <a:endParaRPr lang="en-US" sz="1800" b="0" dirty="0" smtClean="0"/>
                    </a:p>
                  </a:txBody>
                  <a:tcPr marL="67371" marR="67371" marT="33685" marB="33685" anchor="ctr"/>
                </a:tc>
                <a:extLst>
                  <a:ext uri="{0D108BD9-81ED-4DB2-BD59-A6C34878D82A}">
                    <a16:rowId xmlns:a16="http://schemas.microsoft.com/office/drawing/2014/main" xmlns="" val="1946132611"/>
                  </a:ext>
                </a:extLst>
              </a:tr>
              <a:tr h="458282">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Getting started with Apps for</a:t>
                      </a:r>
                      <a:r>
                        <a:rPr lang="en-US" sz="1800" b="0" baseline="0" dirty="0" smtClean="0"/>
                        <a:t> Office</a:t>
                      </a:r>
                      <a:endParaRPr lang="en-US" sz="1800" b="0" dirty="0" smtClean="0"/>
                    </a:p>
                  </a:txBody>
                  <a:tcPr marL="67371" marR="67371" marT="33685" marB="33685" anchor="ctr"/>
                </a:tc>
                <a:extLst>
                  <a:ext uri="{0D108BD9-81ED-4DB2-BD59-A6C34878D82A}">
                    <a16:rowId xmlns:a16="http://schemas.microsoft.com/office/drawing/2014/main" xmlns="" val="3204002662"/>
                  </a:ext>
                </a:extLst>
              </a:tr>
              <a:tr h="458282">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3: Getting started with Apps for SharePoint</a:t>
                      </a:r>
                    </a:p>
                  </a:txBody>
                  <a:tcPr marL="67371" marR="67371" marT="33685" marB="33685" anchor="ctr"/>
                </a:tc>
                <a:extLst>
                  <a:ext uri="{0D108BD9-81ED-4DB2-BD59-A6C34878D82A}">
                    <a16:rowId xmlns:a16="http://schemas.microsoft.com/office/drawing/2014/main" xmlns="" val="3774542436"/>
                  </a:ext>
                </a:extLst>
              </a:tr>
              <a:tr h="826207">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Moving Full Trust Code to the Cloud Using </a:t>
                      </a:r>
                      <a:br>
                        <a:rPr lang="en-US" sz="1800" b="0" dirty="0" smtClean="0"/>
                      </a:br>
                      <a:r>
                        <a:rPr lang="en-US" sz="1800" b="0" dirty="0" smtClean="0"/>
                        <a:t>                 Repeatable Patterns and</a:t>
                      </a:r>
                      <a:r>
                        <a:rPr lang="en-US" sz="1800" b="0" baseline="0" dirty="0" smtClean="0"/>
                        <a:t> </a:t>
                      </a:r>
                      <a:r>
                        <a:rPr lang="en-US" sz="1800" b="0" dirty="0" smtClean="0"/>
                        <a:t>Best Practices</a:t>
                      </a:r>
                    </a:p>
                  </a:txBody>
                  <a:tcPr marL="67371" marR="67371" marT="33685" marB="33685" anchor="ctr"/>
                </a:tc>
                <a:extLst>
                  <a:ext uri="{0D108BD9-81ED-4DB2-BD59-A6C34878D82A}">
                    <a16:rowId xmlns:a16="http://schemas.microsoft.com/office/drawing/2014/main" xmlns="" val="4266278162"/>
                  </a:ext>
                </a:extLst>
              </a:tr>
              <a:tr h="914942">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5: Getting started with the Office 365 APIs</a:t>
                      </a:r>
                    </a:p>
                  </a:txBody>
                  <a:tcPr marL="67371" marR="67371" marT="33685" marB="33685" anchor="ctr"/>
                </a:tc>
                <a:extLst>
                  <a:ext uri="{0D108BD9-81ED-4DB2-BD59-A6C34878D82A}">
                    <a16:rowId xmlns:a16="http://schemas.microsoft.com/office/drawing/2014/main" xmlns="" val="1208832343"/>
                  </a:ext>
                </a:extLst>
              </a:tr>
            </a:tbl>
          </a:graphicData>
        </a:graphic>
      </p:graphicFrame>
      <p:sp>
        <p:nvSpPr>
          <p:cNvPr id="2" name="TextBox 1"/>
          <p:cNvSpPr txBox="1"/>
          <p:nvPr/>
        </p:nvSpPr>
        <p:spPr>
          <a:xfrm>
            <a:off x="2403537" y="5532266"/>
            <a:ext cx="12188825" cy="553998"/>
          </a:xfrm>
          <a:prstGeom prst="rect">
            <a:avLst/>
          </a:prstGeom>
          <a:noFill/>
        </p:spPr>
        <p:txBody>
          <a:bodyPr wrap="square" lIns="0" tIns="0" rIns="0" bIns="0" rtlCol="0">
            <a:sp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70" normalizeH="0" baseline="0" noProof="0" dirty="0" smtClean="0">
                <a:ln>
                  <a:noFill/>
                </a:ln>
                <a:solidFill>
                  <a:srgbClr val="FFFFFF"/>
                </a:solidFill>
                <a:effectLst/>
                <a:uLnTx/>
                <a:uFillTx/>
                <a:latin typeface="Segoe UI"/>
                <a:ea typeface="+mn-ea"/>
                <a:cs typeface="+mn-cs"/>
              </a:rPr>
              <a:t>dev.office.com/training</a:t>
            </a:r>
          </a:p>
        </p:txBody>
      </p:sp>
    </p:spTree>
    <p:extLst>
      <p:ext uri="{BB962C8B-B14F-4D97-AF65-F5344CB8AC3E}">
        <p14:creationId xmlns:p14="http://schemas.microsoft.com/office/powerpoint/2010/main" val="28834037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par>
                                <p:cTn id="8" presetID="10" presetClass="entr" presetSubtype="0" fill="hold" nodeType="withEffect">
                                  <p:stCondLst>
                                    <p:cond delay="4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000"/>
                                        <p:tgtEl>
                                          <p:spTgt spid="12"/>
                                        </p:tgtEl>
                                      </p:cBhvr>
                                    </p:animEffect>
                                  </p:childTnLst>
                                </p:cTn>
                              </p:par>
                              <p:par>
                                <p:cTn id="11" presetID="10" presetClass="entr" presetSubtype="0" fill="hold" nodeType="withEffect">
                                  <p:stCondLst>
                                    <p:cond delay="8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000"/>
                                        <p:tgtEl>
                                          <p:spTgt spid="11"/>
                                        </p:tgtEl>
                                      </p:cBhvr>
                                    </p:animEffect>
                                  </p:childTnLst>
                                </p:cTn>
                              </p:par>
                              <p:par>
                                <p:cTn id="14" presetID="53" presetClass="entr" presetSubtype="16" fill="hold" grpId="0" nodeType="withEffect">
                                  <p:stCondLst>
                                    <p:cond delay="80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Effect transition="in" filter="fade">
                                      <p:cBhvr>
                                        <p:cTn id="18" dur="500"/>
                                        <p:tgtEl>
                                          <p:spTgt spid="6"/>
                                        </p:tgtEl>
                                      </p:cBhvr>
                                    </p:animEffect>
                                  </p:childTnLst>
                                </p:cTn>
                              </p:par>
                              <p:par>
                                <p:cTn id="19" presetID="53" presetClass="entr" presetSubtype="16" fill="hold" grpId="0" nodeType="withEffect">
                                  <p:stCondLst>
                                    <p:cond delay="100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par>
                                <p:cTn id="24" presetID="53" presetClass="entr" presetSubtype="16" fill="hold" nodeType="withEffect">
                                  <p:stCondLst>
                                    <p:cond delay="120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transition="in" filter="fade">
                                      <p:cBhvr>
                                        <p:cTn id="28" dur="500"/>
                                        <p:tgtEl>
                                          <p:spTgt spid="8"/>
                                        </p:tgtEl>
                                      </p:cBhvr>
                                    </p:animEffect>
                                  </p:childTnLst>
                                </p:cTn>
                              </p:par>
                              <p:par>
                                <p:cTn id="29" presetID="10" presetClass="entr" presetSubtype="0" fill="hold" nodeType="withEffect">
                                  <p:stCondLst>
                                    <p:cond delay="75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childTnLst>
                                </p:cTn>
                              </p:par>
                              <p:par>
                                <p:cTn id="32" presetID="63" presetClass="path" presetSubtype="0" decel="100000" fill="hold" nodeType="withEffect">
                                  <p:stCondLst>
                                    <p:cond delay="750"/>
                                  </p:stCondLst>
                                  <p:childTnLst>
                                    <p:animMotion origin="layout" path="M -0.0241 2.59259E-6 L 4.92837E-6 2.59259E-6 " pathEditMode="relative" rAng="0" ptsTypes="AA">
                                      <p:cBhvr>
                                        <p:cTn id="33" dur="1000" fill="hold"/>
                                        <p:tgtEl>
                                          <p:spTgt spid="13"/>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Paging Support</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99833791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931409" y="2396823"/>
            <a:ext cx="7875347" cy="3531366"/>
          </a:xfrm>
          <a:prstGeom prst="rect">
            <a:avLst/>
          </a:prstGeom>
          <a:ln>
            <a:solidFill>
              <a:schemeClr val="bg1">
                <a:lumMod val="50000"/>
              </a:schemeClr>
            </a:solidFill>
          </a:ln>
        </p:spPr>
      </p:pic>
      <p:sp>
        <p:nvSpPr>
          <p:cNvPr id="2" name="Title 1"/>
          <p:cNvSpPr>
            <a:spLocks noGrp="1"/>
          </p:cNvSpPr>
          <p:nvPr>
            <p:ph type="title"/>
          </p:nvPr>
        </p:nvSpPr>
        <p:spPr/>
        <p:txBody>
          <a:bodyPr/>
          <a:lstStyle/>
          <a:p>
            <a:r>
              <a:rPr lang="en-US" dirty="0" smtClean="0"/>
              <a:t>Paging with the Office 365 APIs</a:t>
            </a:r>
            <a:endParaRPr lang="en-US" dirty="0"/>
          </a:p>
        </p:txBody>
      </p:sp>
      <p:sp>
        <p:nvSpPr>
          <p:cNvPr id="3" name="Text Placeholder 2"/>
          <p:cNvSpPr>
            <a:spLocks noGrp="1"/>
          </p:cNvSpPr>
          <p:nvPr>
            <p:ph type="body" sz="quarter" idx="10"/>
          </p:nvPr>
        </p:nvSpPr>
        <p:spPr/>
        <p:txBody>
          <a:bodyPr/>
          <a:lstStyle/>
          <a:p>
            <a:r>
              <a:rPr lang="en-US" sz="1800" dirty="0" smtClean="0"/>
              <a:t>Limit the number of items returned by using the </a:t>
            </a:r>
            <a:r>
              <a:rPr lang="en-US" sz="1800" b="1" dirty="0" smtClean="0"/>
              <a:t>Take()</a:t>
            </a:r>
            <a:r>
              <a:rPr lang="en-US" sz="1800" dirty="0" smtClean="0"/>
              <a:t> and </a:t>
            </a:r>
            <a:r>
              <a:rPr lang="en-US" sz="1800" b="1" dirty="0" smtClean="0"/>
              <a:t>Skip()</a:t>
            </a:r>
            <a:r>
              <a:rPr lang="en-US" sz="1800" dirty="0" smtClean="0"/>
              <a:t> prior to </a:t>
            </a:r>
            <a:r>
              <a:rPr lang="en-US" sz="1800" b="1" dirty="0" err="1" smtClean="0"/>
              <a:t>ExecuteAsync</a:t>
            </a:r>
            <a:r>
              <a:rPr lang="en-US" sz="1800" b="1" dirty="0" smtClean="0"/>
              <a:t>()</a:t>
            </a:r>
          </a:p>
          <a:p>
            <a:r>
              <a:rPr lang="en-US" sz="1800" dirty="0" smtClean="0"/>
              <a:t>Paging buttons call </a:t>
            </a:r>
            <a:r>
              <a:rPr lang="en-US" sz="1800" b="1" dirty="0" err="1" smtClean="0"/>
              <a:t>GetContacts</a:t>
            </a:r>
            <a:r>
              <a:rPr lang="en-US" sz="1800" dirty="0" smtClean="0"/>
              <a:t> which skips </a:t>
            </a:r>
            <a:r>
              <a:rPr lang="en-US" sz="1800" dirty="0"/>
              <a:t>over the specified number of </a:t>
            </a:r>
            <a:r>
              <a:rPr lang="en-US" sz="1800" dirty="0" smtClean="0"/>
              <a:t>contacts to </a:t>
            </a:r>
            <a:r>
              <a:rPr lang="en-US" sz="1800" dirty="0"/>
              <a:t>present the next page</a:t>
            </a:r>
          </a:p>
        </p:txBody>
      </p:sp>
      <p:sp>
        <p:nvSpPr>
          <p:cNvPr id="4" name="Slide Number Placeholder 3"/>
          <p:cNvSpPr>
            <a:spLocks noGrp="1"/>
          </p:cNvSpPr>
          <p:nvPr>
            <p:ph type="sldNum" sz="quarter" idx="12"/>
          </p:nvPr>
        </p:nvSpPr>
        <p:spPr/>
        <p:txBody>
          <a:bodyPr/>
          <a:lstStyle/>
          <a:p>
            <a:fld id="{727B4C2D-45E2-4621-8491-2995EB46A674}" type="slidenum">
              <a:rPr lang="en-US" smtClean="0"/>
              <a:pPr/>
              <a:t>21</a:t>
            </a:fld>
            <a:endParaRPr lang="en-US" dirty="0"/>
          </a:p>
        </p:txBody>
      </p:sp>
      <p:pic>
        <p:nvPicPr>
          <p:cNvPr id="7" name="Picture 6"/>
          <p:cNvPicPr>
            <a:picLocks noChangeAspect="1"/>
          </p:cNvPicPr>
          <p:nvPr/>
        </p:nvPicPr>
        <p:blipFill>
          <a:blip r:embed="rId3"/>
          <a:stretch>
            <a:fillRect/>
          </a:stretch>
        </p:blipFill>
        <p:spPr>
          <a:xfrm>
            <a:off x="5221053" y="4361878"/>
            <a:ext cx="2564291" cy="1978682"/>
          </a:xfrm>
          <a:prstGeom prst="rect">
            <a:avLst/>
          </a:prstGeom>
          <a:ln>
            <a:solidFill>
              <a:schemeClr val="bg1">
                <a:lumMod val="50000"/>
              </a:schemeClr>
            </a:solidFill>
          </a:ln>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9366"/>
          <a:stretch/>
        </p:blipFill>
        <p:spPr>
          <a:xfrm>
            <a:off x="8196609" y="3700314"/>
            <a:ext cx="3670044" cy="1650905"/>
          </a:xfrm>
          <a:prstGeom prst="rect">
            <a:avLst/>
          </a:prstGeom>
          <a:ln>
            <a:solidFill>
              <a:schemeClr val="bg1">
                <a:lumMod val="50000"/>
              </a:schemeClr>
            </a:solidFill>
          </a:ln>
        </p:spPr>
      </p:pic>
    </p:spTree>
    <p:extLst>
      <p:ext uri="{BB962C8B-B14F-4D97-AF65-F5344CB8AC3E}">
        <p14:creationId xmlns:p14="http://schemas.microsoft.com/office/powerpoint/2010/main" val="297693333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Examining Paging Support with ExchangeClient</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92457568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CRUD Support</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060345564"/>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and Deleting a Specific Contact</a:t>
            </a:r>
            <a:endParaRPr lang="en-US" dirty="0"/>
          </a:p>
        </p:txBody>
      </p:sp>
      <p:sp>
        <p:nvSpPr>
          <p:cNvPr id="3" name="Text Placeholder 2"/>
          <p:cNvSpPr>
            <a:spLocks noGrp="1"/>
          </p:cNvSpPr>
          <p:nvPr>
            <p:ph type="body" sz="quarter" idx="10"/>
          </p:nvPr>
        </p:nvSpPr>
        <p:spPr/>
        <p:txBody>
          <a:bodyPr/>
          <a:lstStyle/>
          <a:p>
            <a:r>
              <a:rPr lang="en-US" sz="3200" dirty="0" smtClean="0"/>
              <a:t>Contact retrieved by calling </a:t>
            </a:r>
            <a:r>
              <a:rPr lang="en-US" sz="3200" b="1" dirty="0" err="1" smtClean="0"/>
              <a:t>GetById</a:t>
            </a:r>
            <a:r>
              <a:rPr lang="en-US" sz="3200" b="1" dirty="0" smtClean="0"/>
              <a:t>()</a:t>
            </a:r>
          </a:p>
          <a:p>
            <a:endParaRPr lang="en-US" sz="3200" dirty="0"/>
          </a:p>
          <a:p>
            <a:endParaRPr lang="en-US" sz="3200" dirty="0" smtClean="0"/>
          </a:p>
          <a:p>
            <a:pPr lvl="1"/>
            <a:endParaRPr lang="en-US" sz="1600" dirty="0" smtClean="0"/>
          </a:p>
          <a:p>
            <a:endParaRPr lang="en-US" sz="3200" dirty="0"/>
          </a:p>
          <a:p>
            <a:endParaRPr lang="en-US" sz="3200" dirty="0" smtClean="0"/>
          </a:p>
          <a:p>
            <a:r>
              <a:rPr lang="en-US" sz="3200" dirty="0" smtClean="0"/>
              <a:t>Contact deleted by calling </a:t>
            </a:r>
            <a:r>
              <a:rPr lang="en-US" sz="3200" b="1" dirty="0" err="1" smtClean="0"/>
              <a:t>DeleteAsync</a:t>
            </a:r>
            <a:r>
              <a:rPr lang="en-US" sz="3200" b="1" dirty="0" smtClean="0"/>
              <a:t>()</a:t>
            </a:r>
            <a:r>
              <a:rPr lang="en-US" sz="3200" dirty="0" smtClean="0"/>
              <a:t> on Contact object </a:t>
            </a:r>
            <a:endParaRPr lang="en-US" sz="32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24</a:t>
            </a:fld>
            <a:endParaRPr lang="en-US" dirty="0"/>
          </a:p>
        </p:txBody>
      </p:sp>
      <p:pic>
        <p:nvPicPr>
          <p:cNvPr id="5" name="Picture 4"/>
          <p:cNvPicPr>
            <a:picLocks noChangeAspect="1"/>
          </p:cNvPicPr>
          <p:nvPr/>
        </p:nvPicPr>
        <p:blipFill>
          <a:blip r:embed="rId2"/>
          <a:stretch>
            <a:fillRect/>
          </a:stretch>
        </p:blipFill>
        <p:spPr>
          <a:xfrm>
            <a:off x="901039" y="2072008"/>
            <a:ext cx="4838700" cy="2200275"/>
          </a:xfrm>
          <a:prstGeom prst="rect">
            <a:avLst/>
          </a:prstGeom>
          <a:ln>
            <a:solidFill>
              <a:schemeClr val="bg1">
                <a:lumMod val="50000"/>
              </a:schemeClr>
            </a:solidFill>
          </a:ln>
        </p:spPr>
      </p:pic>
      <p:pic>
        <p:nvPicPr>
          <p:cNvPr id="6" name="Picture 5"/>
          <p:cNvPicPr>
            <a:picLocks noChangeAspect="1"/>
          </p:cNvPicPr>
          <p:nvPr/>
        </p:nvPicPr>
        <p:blipFill>
          <a:blip r:embed="rId3"/>
          <a:stretch>
            <a:fillRect/>
          </a:stretch>
        </p:blipFill>
        <p:spPr>
          <a:xfrm>
            <a:off x="901039" y="5031661"/>
            <a:ext cx="4848225" cy="895350"/>
          </a:xfrm>
          <a:prstGeom prst="rect">
            <a:avLst/>
          </a:prstGeom>
          <a:ln>
            <a:solidFill>
              <a:schemeClr val="bg1">
                <a:lumMod val="50000"/>
              </a:schemeClr>
            </a:solidFill>
          </a:ln>
        </p:spPr>
      </p:pic>
    </p:spTree>
    <p:extLst>
      <p:ext uri="{BB962C8B-B14F-4D97-AF65-F5344CB8AC3E}">
        <p14:creationId xmlns:p14="http://schemas.microsoft.com/office/powerpoint/2010/main" val="35790239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 Contact</a:t>
            </a:r>
            <a:endParaRPr lang="en-US" dirty="0"/>
          </a:p>
        </p:txBody>
      </p:sp>
      <p:sp>
        <p:nvSpPr>
          <p:cNvPr id="3" name="Text Placeholder 2"/>
          <p:cNvSpPr>
            <a:spLocks noGrp="1"/>
          </p:cNvSpPr>
          <p:nvPr>
            <p:ph type="body" sz="quarter" idx="10"/>
          </p:nvPr>
        </p:nvSpPr>
        <p:spPr/>
        <p:txBody>
          <a:bodyPr/>
          <a:lstStyle/>
          <a:p>
            <a:r>
              <a:rPr lang="en-US" dirty="0" smtClean="0"/>
              <a:t>Call </a:t>
            </a:r>
            <a:r>
              <a:rPr lang="en-US" b="1" dirty="0" err="1" smtClean="0"/>
              <a:t>AddContactAsync</a:t>
            </a:r>
            <a:r>
              <a:rPr lang="en-US" b="1" dirty="0" smtClean="0"/>
              <a:t>()</a:t>
            </a:r>
            <a:r>
              <a:rPr lang="en-US" dirty="0" smtClean="0"/>
              <a:t> on Contacts collection</a:t>
            </a:r>
          </a:p>
          <a:p>
            <a:pPr lvl="1"/>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25</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6230" y="2469617"/>
            <a:ext cx="3391939" cy="3043830"/>
          </a:xfrm>
          <a:prstGeom prst="rect">
            <a:avLst/>
          </a:prstGeom>
        </p:spPr>
      </p:pic>
      <p:pic>
        <p:nvPicPr>
          <p:cNvPr id="6" name="Picture 5"/>
          <p:cNvPicPr>
            <a:picLocks noChangeAspect="1"/>
          </p:cNvPicPr>
          <p:nvPr/>
        </p:nvPicPr>
        <p:blipFill>
          <a:blip r:embed="rId3"/>
          <a:stretch>
            <a:fillRect/>
          </a:stretch>
        </p:blipFill>
        <p:spPr>
          <a:xfrm>
            <a:off x="893977" y="2469617"/>
            <a:ext cx="5811544" cy="2136597"/>
          </a:xfrm>
          <a:prstGeom prst="rect">
            <a:avLst/>
          </a:prstGeom>
          <a:ln>
            <a:solidFill>
              <a:schemeClr val="bg1">
                <a:lumMod val="50000"/>
              </a:schemeClr>
            </a:solidFill>
          </a:ln>
        </p:spPr>
      </p:pic>
    </p:spTree>
    <p:extLst>
      <p:ext uri="{BB962C8B-B14F-4D97-AF65-F5344CB8AC3E}">
        <p14:creationId xmlns:p14="http://schemas.microsoft.com/office/powerpoint/2010/main" val="348501851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Update operations with the </a:t>
            </a:r>
            <a:r>
              <a:rPr lang="en-US" dirty="0" err="1" smtClean="0"/>
              <a:t>EXCHANGEClient</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773882492"/>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Exchange Operations with REST</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948369831"/>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Office 365 Exchange REST APIs</a:t>
            </a:r>
            <a:endParaRPr lang="en-US" dirty="0"/>
          </a:p>
        </p:txBody>
      </p:sp>
      <p:sp>
        <p:nvSpPr>
          <p:cNvPr id="5" name="Text Placeholder 4"/>
          <p:cNvSpPr>
            <a:spLocks noGrp="1"/>
          </p:cNvSpPr>
          <p:nvPr>
            <p:ph type="body" sz="quarter" idx="10"/>
          </p:nvPr>
        </p:nvSpPr>
        <p:spPr/>
        <p:txBody>
          <a:bodyPr/>
          <a:lstStyle/>
          <a:p>
            <a:r>
              <a:rPr lang="en-GB" sz="1800" dirty="0"/>
              <a:t>https://outlook.office365.com/ews/odata/Me/RootFolder </a:t>
            </a:r>
          </a:p>
          <a:p>
            <a:r>
              <a:rPr lang="en-GB" sz="1800" dirty="0" smtClean="0"/>
              <a:t>https</a:t>
            </a:r>
            <a:r>
              <a:rPr lang="en-GB" sz="1800" dirty="0"/>
              <a:t>://</a:t>
            </a:r>
            <a:r>
              <a:rPr lang="en-GB" sz="1800" dirty="0" smtClean="0"/>
              <a:t>outlook.office365.com/ews/odata/Me/Inbox</a:t>
            </a:r>
          </a:p>
          <a:p>
            <a:r>
              <a:rPr lang="en-GB" sz="1800" dirty="0"/>
              <a:t>https://</a:t>
            </a:r>
            <a:r>
              <a:rPr lang="en-GB" sz="1800" dirty="0" smtClean="0"/>
              <a:t>outlook.office365.com/ews/odata/Me/Inbox(</a:t>
            </a:r>
            <a:r>
              <a:rPr lang="en-GB" sz="1800" dirty="0" smtClean="0">
                <a:solidFill>
                  <a:schemeClr val="bg1">
                    <a:lumMod val="50000"/>
                  </a:schemeClr>
                </a:solidFill>
              </a:rPr>
              <a:t>&lt;message_id&gt;</a:t>
            </a:r>
            <a:r>
              <a:rPr lang="en-GB" sz="1800" dirty="0" smtClean="0"/>
              <a:t>)</a:t>
            </a:r>
            <a:endParaRPr lang="en-GB" sz="1800" dirty="0"/>
          </a:p>
          <a:p>
            <a:r>
              <a:rPr lang="en-GB" sz="1800" dirty="0" smtClean="0"/>
              <a:t>https://outlook.office365.com/ews/odata/Me/Drafts </a:t>
            </a:r>
          </a:p>
          <a:p>
            <a:r>
              <a:rPr lang="en-GB" sz="1800" dirty="0" smtClean="0"/>
              <a:t>https://outlook.office365.com/ews/odata/Me/SentItems </a:t>
            </a:r>
          </a:p>
          <a:p>
            <a:r>
              <a:rPr lang="en-GB" sz="1800" dirty="0" smtClean="0"/>
              <a:t>https://outlook.office365.com/ews/odata/Me/DeletedItems</a:t>
            </a:r>
          </a:p>
          <a:p>
            <a:endParaRPr lang="en-GB" sz="1800" dirty="0" smtClean="0"/>
          </a:p>
          <a:p>
            <a:r>
              <a:rPr lang="en-US" sz="1800" dirty="0" smtClean="0"/>
              <a:t>https</a:t>
            </a:r>
            <a:r>
              <a:rPr lang="en-US" sz="1800" dirty="0"/>
              <a:t>://</a:t>
            </a:r>
            <a:r>
              <a:rPr lang="en-US" sz="1800" dirty="0" smtClean="0"/>
              <a:t>outlook.office365.com/ews/odata/Me/Events</a:t>
            </a:r>
          </a:p>
          <a:p>
            <a:r>
              <a:rPr lang="en-US" sz="1800" dirty="0"/>
              <a:t>https://</a:t>
            </a:r>
            <a:r>
              <a:rPr lang="en-US" sz="1800" dirty="0" smtClean="0"/>
              <a:t>outlook.office365.com/ews/odata/Me/Events(</a:t>
            </a:r>
            <a:r>
              <a:rPr lang="en-US" sz="1800" dirty="0" smtClean="0">
                <a:solidFill>
                  <a:schemeClr val="bg1">
                    <a:lumMod val="50000"/>
                  </a:schemeClr>
                </a:solidFill>
              </a:rPr>
              <a:t>&lt;event_id&gt;</a:t>
            </a:r>
            <a:r>
              <a:rPr lang="en-US" sz="1800" dirty="0" smtClean="0"/>
              <a:t>)</a:t>
            </a:r>
            <a:endParaRPr lang="en-US" sz="1800" dirty="0"/>
          </a:p>
          <a:p>
            <a:r>
              <a:rPr lang="en-US" sz="1800" dirty="0" smtClean="0"/>
              <a:t>https</a:t>
            </a:r>
            <a:r>
              <a:rPr lang="en-US" sz="1800" dirty="0"/>
              <a:t>://outlook.office365.com/ews/odata/Me/Calendar</a:t>
            </a:r>
          </a:p>
          <a:p>
            <a:r>
              <a:rPr lang="en-US" sz="1800" dirty="0" smtClean="0"/>
              <a:t>https</a:t>
            </a:r>
            <a:r>
              <a:rPr lang="en-US" sz="1800" dirty="0"/>
              <a:t>://outlook.office365.com/ews/odata/Me/Calendar/Events</a:t>
            </a:r>
          </a:p>
          <a:p>
            <a:r>
              <a:rPr lang="en-US" sz="1800" dirty="0" smtClean="0"/>
              <a:t>https</a:t>
            </a:r>
            <a:r>
              <a:rPr lang="en-US" sz="1800" dirty="0"/>
              <a:t>://outlook.office365.com/ews/odata/Me/Calendars(</a:t>
            </a:r>
            <a:r>
              <a:rPr lang="en-US" sz="1800" dirty="0">
                <a:solidFill>
                  <a:schemeClr val="bg1">
                    <a:lumMod val="50000"/>
                  </a:schemeClr>
                </a:solidFill>
              </a:rPr>
              <a:t>&lt;calendar_id&gt;</a:t>
            </a:r>
            <a:r>
              <a:rPr lang="en-US" sz="1800" dirty="0"/>
              <a:t>)/Events</a:t>
            </a:r>
            <a:endParaRPr lang="en-GB" sz="1800" dirty="0"/>
          </a:p>
          <a:p>
            <a:endParaRPr lang="en-US" sz="1800" dirty="0" smtClean="0"/>
          </a:p>
          <a:p>
            <a:r>
              <a:rPr lang="en-US" sz="1800" dirty="0" smtClean="0"/>
              <a:t>https</a:t>
            </a:r>
            <a:r>
              <a:rPr lang="en-US" sz="1800" dirty="0"/>
              <a:t>://outlook.office365.com/ews/odata/Me/Contacts</a:t>
            </a:r>
          </a:p>
          <a:p>
            <a:r>
              <a:rPr lang="en-US" sz="1800" dirty="0" smtClean="0"/>
              <a:t>https</a:t>
            </a:r>
            <a:r>
              <a:rPr lang="en-US" sz="1800" dirty="0"/>
              <a:t>://</a:t>
            </a:r>
            <a:r>
              <a:rPr lang="en-US" sz="1800" dirty="0" smtClean="0"/>
              <a:t>outlook.office365.com/ews/odata/Me/Contacts(</a:t>
            </a:r>
            <a:r>
              <a:rPr lang="en-US" sz="1800" dirty="0" smtClean="0">
                <a:solidFill>
                  <a:schemeClr val="bg1">
                    <a:lumMod val="50000"/>
                  </a:schemeClr>
                </a:solidFill>
              </a:rPr>
              <a:t>&lt;contact_id&gt;</a:t>
            </a:r>
            <a:r>
              <a:rPr lang="en-US" sz="1800" dirty="0" smtClean="0"/>
              <a:t>)</a:t>
            </a:r>
          </a:p>
        </p:txBody>
      </p:sp>
    </p:spTree>
    <p:extLst>
      <p:ext uri="{BB962C8B-B14F-4D97-AF65-F5344CB8AC3E}">
        <p14:creationId xmlns:p14="http://schemas.microsoft.com/office/powerpoint/2010/main" val="2556547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Reading Contacts using REST</a:t>
            </a:r>
            <a:endParaRPr lang="en-US" dirty="0"/>
          </a:p>
        </p:txBody>
      </p:sp>
      <p:sp>
        <p:nvSpPr>
          <p:cNvPr id="9" name="Text Placeholder 8"/>
          <p:cNvSpPr>
            <a:spLocks noGrp="1"/>
          </p:cNvSpPr>
          <p:nvPr>
            <p:ph type="body" sz="quarter" idx="10"/>
          </p:nvPr>
        </p:nvSpPr>
        <p:spPr>
          <a:xfrm>
            <a:off x="519112" y="1180671"/>
            <a:ext cx="11149013" cy="2043636"/>
          </a:xfrm>
        </p:spPr>
        <p:txBody>
          <a:bodyPr/>
          <a:lstStyle/>
          <a:p>
            <a:r>
              <a:rPr lang="en-US" sz="2400" dirty="0"/>
              <a:t>Send GET request to Contacts endpoint</a:t>
            </a:r>
          </a:p>
          <a:p>
            <a:r>
              <a:rPr lang="en-US" sz="2400" dirty="0"/>
              <a:t>Office 365 </a:t>
            </a:r>
            <a:r>
              <a:rPr lang="en-US" sz="2400" dirty="0" smtClean="0"/>
              <a:t>Exchange API only returns </a:t>
            </a:r>
            <a:r>
              <a:rPr lang="en-US" sz="2400" dirty="0"/>
              <a:t>JSON </a:t>
            </a:r>
            <a:r>
              <a:rPr lang="en-US" sz="2400" dirty="0" smtClean="0"/>
              <a:t>responses</a:t>
            </a:r>
            <a:endParaRPr lang="en-US" sz="2400" dirty="0"/>
          </a:p>
          <a:p>
            <a:r>
              <a:rPr lang="en-US" sz="2400" dirty="0"/>
              <a:t>Paging is accomplished </a:t>
            </a:r>
            <a:r>
              <a:rPr lang="en-US" sz="2400" dirty="0" smtClean="0"/>
              <a:t>using $skip and $top</a:t>
            </a:r>
            <a:endParaRPr lang="en-US" sz="2400" dirty="0"/>
          </a:p>
          <a:p>
            <a:endParaRPr lang="en-US" sz="24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29</a:t>
            </a:fld>
            <a:endParaRPr lang="en-US" dirty="0"/>
          </a:p>
        </p:txBody>
      </p:sp>
      <p:grpSp>
        <p:nvGrpSpPr>
          <p:cNvPr id="17" name="Group 16"/>
          <p:cNvGrpSpPr/>
          <p:nvPr/>
        </p:nvGrpSpPr>
        <p:grpSpPr>
          <a:xfrm>
            <a:off x="1160782" y="2568540"/>
            <a:ext cx="9647631" cy="4192922"/>
            <a:chOff x="965574" y="1803935"/>
            <a:chExt cx="10976430" cy="4705350"/>
          </a:xfrm>
        </p:grpSpPr>
        <p:pic>
          <p:nvPicPr>
            <p:cNvPr id="16" name="Picture 15"/>
            <p:cNvPicPr>
              <a:picLocks noChangeAspect="1"/>
            </p:cNvPicPr>
            <p:nvPr/>
          </p:nvPicPr>
          <p:blipFill>
            <a:blip r:embed="rId3"/>
            <a:stretch>
              <a:fillRect/>
            </a:stretch>
          </p:blipFill>
          <p:spPr>
            <a:xfrm>
              <a:off x="965574" y="1803935"/>
              <a:ext cx="7524750" cy="4705350"/>
            </a:xfrm>
            <a:prstGeom prst="rect">
              <a:avLst/>
            </a:prstGeom>
            <a:ln>
              <a:solidFill>
                <a:schemeClr val="bg1">
                  <a:lumMod val="50000"/>
                </a:schemeClr>
              </a:solidFill>
            </a:ln>
          </p:spPr>
        </p:pic>
        <p:cxnSp>
          <p:nvCxnSpPr>
            <p:cNvPr id="8" name="Straight Arrow Connector 7"/>
            <p:cNvCxnSpPr/>
            <p:nvPr/>
          </p:nvCxnSpPr>
          <p:spPr>
            <a:xfrm>
              <a:off x="5866176" y="3799651"/>
              <a:ext cx="454884" cy="125819"/>
            </a:xfrm>
            <a:prstGeom prst="straightConnector1">
              <a:avLst/>
            </a:prstGeom>
            <a:ln w="19050">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4"/>
            <a:stretch>
              <a:fillRect/>
            </a:stretch>
          </p:blipFill>
          <p:spPr>
            <a:xfrm>
              <a:off x="6474654" y="3699439"/>
              <a:ext cx="5467350" cy="1343025"/>
            </a:xfrm>
            <a:prstGeom prst="rect">
              <a:avLst/>
            </a:prstGeom>
            <a:ln>
              <a:solidFill>
                <a:schemeClr val="bg1">
                  <a:lumMod val="50000"/>
                </a:schemeClr>
              </a:solidFill>
            </a:ln>
          </p:spPr>
        </p:pic>
      </p:grpSp>
    </p:spTree>
    <p:extLst>
      <p:ext uri="{BB962C8B-B14F-4D97-AF65-F5344CB8AC3E}">
        <p14:creationId xmlns:p14="http://schemas.microsoft.com/office/powerpoint/2010/main" val="28454784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2873480352"/>
              </p:ext>
            </p:extLst>
          </p:nvPr>
        </p:nvGraphicFramePr>
        <p:xfrm>
          <a:off x="438838" y="1244303"/>
          <a:ext cx="11225057" cy="4093821"/>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xmlns="" val="1253488153"/>
                    </a:ext>
                  </a:extLst>
                </a:gridCol>
              </a:tblGrid>
              <a:tr h="1106101">
                <a:tc>
                  <a:txBody>
                    <a:bodyPr/>
                    <a:lstStyle/>
                    <a:p>
                      <a:r>
                        <a:rPr lang="en-US" sz="2400" dirty="0" smtClean="0"/>
                        <a:t>Deep Dive into Integrating Office 365 APIs with Web Applications</a:t>
                      </a:r>
                      <a:endParaRPr lang="en-US" sz="2400" dirty="0"/>
                    </a:p>
                  </a:txBody>
                  <a:tcPr marL="91403" marR="91403" marT="45701" marB="45701" anchor="ctr"/>
                </a:tc>
                <a:extLst>
                  <a:ext uri="{0D108BD9-81ED-4DB2-BD59-A6C34878D82A}">
                    <a16:rowId xmlns:a16="http://schemas.microsoft.com/office/drawing/2014/main" xmlns="" val="829859176"/>
                  </a:ext>
                </a:extLst>
              </a:tr>
              <a:tr h="417220">
                <a:tc>
                  <a:txBody>
                    <a:bodyPr/>
                    <a:lstStyle/>
                    <a:p>
                      <a:r>
                        <a:rPr lang="en-US" sz="1800" b="0" dirty="0" smtClean="0"/>
                        <a:t>Module 1: Deep Dive into Azure AD with the Office 365 APIs</a:t>
                      </a:r>
                      <a:endParaRPr lang="en-US" sz="1800" b="0" baseline="0" dirty="0" smtClean="0"/>
                    </a:p>
                  </a:txBody>
                  <a:tcPr marL="91403" marR="91403" marT="45701" marB="45701" anchor="ctr"/>
                </a:tc>
                <a:extLst>
                  <a:ext uri="{0D108BD9-81ED-4DB2-BD59-A6C34878D82A}">
                    <a16:rowId xmlns:a16="http://schemas.microsoft.com/office/drawing/2014/main" xmlns="" val="1946132611"/>
                  </a:ext>
                </a:extLst>
              </a:tr>
              <a:tr h="41722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1" dirty="0" smtClean="0"/>
                        <a:t>Module 2: Deep Dive into Office 365 APIs for Calendar,</a:t>
                      </a:r>
                      <a:r>
                        <a:rPr lang="en-US" sz="1800" b="1" baseline="0" dirty="0" smtClean="0"/>
                        <a:t> Mail, and Contacts</a:t>
                      </a:r>
                      <a:endParaRPr lang="en-US" sz="1800" b="1" dirty="0" smtClean="0"/>
                    </a:p>
                  </a:txBody>
                  <a:tcPr marL="91403" marR="91403" marT="45701" marB="45701" anchor="ctr"/>
                </a:tc>
                <a:extLst>
                  <a:ext uri="{0D108BD9-81ED-4DB2-BD59-A6C34878D82A}">
                    <a16:rowId xmlns:a16="http://schemas.microsoft.com/office/drawing/2014/main" xmlns="" val="3204002662"/>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3: Deep Dive into Office 365 APIs for OneDrive for Business</a:t>
                      </a:r>
                    </a:p>
                  </a:txBody>
                  <a:tcPr marL="91403" marR="91403" marT="45701" marB="45701" anchor="ctr"/>
                </a:tc>
                <a:extLst>
                  <a:ext uri="{0D108BD9-81ED-4DB2-BD59-A6C34878D82A}">
                    <a16:rowId xmlns:a16="http://schemas.microsoft.com/office/drawing/2014/main" xmlns="" val="4266278162"/>
                  </a:ext>
                </a:extLst>
              </a:tr>
              <a:tr h="48440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Deep Dive into Office 365 APIs for SharePoint Site services</a:t>
                      </a:r>
                      <a:endParaRPr lang="en-US" sz="1800" b="1" dirty="0" smtClean="0"/>
                    </a:p>
                  </a:txBody>
                  <a:tcPr marL="91403" marR="91403" marT="45701" marB="45701" anchor="ctr"/>
                </a:tc>
                <a:extLst>
                  <a:ext uri="{0D108BD9-81ED-4DB2-BD59-A6C34878D82A}">
                    <a16:rowId xmlns:a16="http://schemas.microsoft.com/office/drawing/2014/main" xmlns="" val="1664835298"/>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a:t>
                      </a:r>
                      <a:r>
                        <a:rPr lang="en-US" sz="1800" b="0" dirty="0" smtClean="0"/>
                        <a:t>Deep Dive into Office 365 APIs for Yammer services</a:t>
                      </a:r>
                    </a:p>
                  </a:txBody>
                  <a:tcPr marL="91403" marR="91403" marT="45701" marB="45701" anchor="ctr"/>
                </a:tc>
                <a:extLst>
                  <a:ext uri="{0D108BD9-81ED-4DB2-BD59-A6C34878D82A}">
                    <a16:rowId xmlns:a16="http://schemas.microsoft.com/office/drawing/2014/main" xmlns="" val="2026110992"/>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Office 365 APIs for Office Graph</a:t>
                      </a:r>
                    </a:p>
                  </a:txBody>
                  <a:tcPr marL="91403" marR="91403" marT="45701" marB="45701" anchor="ctr"/>
                </a:tc>
                <a:extLst>
                  <a:ext uri="{0D108BD9-81ED-4DB2-BD59-A6C34878D82A}">
                    <a16:rowId xmlns:a16="http://schemas.microsoft.com/office/drawing/2014/main" xmlns="" val="799351047"/>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Deep Dive into Office 365 APIs for OneNote services</a:t>
                      </a:r>
                    </a:p>
                  </a:txBody>
                  <a:tcPr marL="91403" marR="91403" marT="45701" marB="45701" anchor="ctr"/>
                </a:tc>
                <a:extLst>
                  <a:ext uri="{0D108BD9-81ED-4DB2-BD59-A6C34878D82A}">
                    <a16:rowId xmlns:a16="http://schemas.microsoft.com/office/drawing/2014/main" xmlns="" val="384199035"/>
                  </a:ext>
                </a:extLst>
              </a:tr>
            </a:tbl>
          </a:graphicData>
        </a:graphic>
      </p:graphicFrame>
    </p:spTree>
    <p:extLst>
      <p:ext uri="{BB962C8B-B14F-4D97-AF65-F5344CB8AC3E}">
        <p14:creationId xmlns:p14="http://schemas.microsoft.com/office/powerpoint/2010/main" val="253683021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Adding a new Contact</a:t>
            </a:r>
            <a:endParaRPr lang="en-US" dirty="0"/>
          </a:p>
        </p:txBody>
      </p:sp>
      <p:sp>
        <p:nvSpPr>
          <p:cNvPr id="2" name="Text Placeholder 1"/>
          <p:cNvSpPr>
            <a:spLocks noGrp="1"/>
          </p:cNvSpPr>
          <p:nvPr>
            <p:ph type="body" sz="quarter" idx="10"/>
          </p:nvPr>
        </p:nvSpPr>
        <p:spPr/>
        <p:txBody>
          <a:bodyPr/>
          <a:lstStyle/>
          <a:p>
            <a:r>
              <a:rPr lang="en-US" sz="3200" dirty="0" smtClean="0"/>
              <a:t>POST to Add endpoint</a:t>
            </a:r>
          </a:p>
          <a:p>
            <a:r>
              <a:rPr lang="en-US" sz="3200" dirty="0" smtClean="0"/>
              <a:t>Provide minimum of @</a:t>
            </a:r>
            <a:r>
              <a:rPr lang="en-US" sz="3200" dirty="0" err="1" smtClean="0"/>
              <a:t>data.type</a:t>
            </a:r>
            <a:r>
              <a:rPr lang="en-US" sz="3200" dirty="0" smtClean="0"/>
              <a:t> and </a:t>
            </a:r>
            <a:r>
              <a:rPr lang="en-US" sz="3200" dirty="0" err="1" smtClean="0"/>
              <a:t>GivenName</a:t>
            </a:r>
            <a:r>
              <a:rPr lang="en-US" sz="3200" dirty="0" smtClean="0"/>
              <a:t> property</a:t>
            </a:r>
            <a:endParaRPr lang="en-US" sz="32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30</a:t>
            </a:fld>
            <a:endParaRPr lang="en-US" dirty="0"/>
          </a:p>
        </p:txBody>
      </p:sp>
      <p:pic>
        <p:nvPicPr>
          <p:cNvPr id="5" name="Picture 4"/>
          <p:cNvPicPr>
            <a:picLocks noChangeAspect="1"/>
          </p:cNvPicPr>
          <p:nvPr/>
        </p:nvPicPr>
        <p:blipFill>
          <a:blip r:embed="rId2"/>
          <a:stretch>
            <a:fillRect/>
          </a:stretch>
        </p:blipFill>
        <p:spPr>
          <a:xfrm>
            <a:off x="1214950" y="2633335"/>
            <a:ext cx="7435025" cy="3985678"/>
          </a:xfrm>
          <a:prstGeom prst="rect">
            <a:avLst/>
          </a:prstGeom>
          <a:ln>
            <a:solidFill>
              <a:schemeClr val="bg1">
                <a:lumMod val="50000"/>
              </a:schemeClr>
            </a:solidFill>
          </a:ln>
        </p:spPr>
      </p:pic>
    </p:spTree>
    <p:extLst>
      <p:ext uri="{BB962C8B-B14F-4D97-AF65-F5344CB8AC3E}">
        <p14:creationId xmlns:p14="http://schemas.microsoft.com/office/powerpoint/2010/main" val="248480791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913564"/>
          </a:xfrm>
        </p:spPr>
        <p:txBody>
          <a:bodyPr/>
          <a:lstStyle/>
          <a:p>
            <a:r>
              <a:rPr lang="en-US" dirty="0" smtClean="0"/>
              <a:t>DELETE operation targeting </a:t>
            </a:r>
            <a:r>
              <a:rPr lang="en-US" sz="3200" b="1" dirty="0" smtClean="0"/>
              <a:t>Me/Contacts(Id)</a:t>
            </a:r>
            <a:endParaRPr lang="en-US" b="1" dirty="0" smtClean="0"/>
          </a:p>
        </p:txBody>
      </p:sp>
      <p:sp>
        <p:nvSpPr>
          <p:cNvPr id="3" name="Title 2"/>
          <p:cNvSpPr>
            <a:spLocks noGrp="1"/>
          </p:cNvSpPr>
          <p:nvPr>
            <p:ph type="title"/>
          </p:nvPr>
        </p:nvSpPr>
        <p:spPr/>
        <p:txBody>
          <a:bodyPr/>
          <a:lstStyle/>
          <a:p>
            <a:r>
              <a:rPr lang="en-US" dirty="0" smtClean="0"/>
              <a:t>Deleting a Contact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31</a:t>
            </a:fld>
            <a:endParaRPr lang="en-US" dirty="0"/>
          </a:p>
        </p:txBody>
      </p:sp>
      <p:pic>
        <p:nvPicPr>
          <p:cNvPr id="5" name="Picture 4"/>
          <p:cNvPicPr>
            <a:picLocks noChangeAspect="1"/>
          </p:cNvPicPr>
          <p:nvPr/>
        </p:nvPicPr>
        <p:blipFill>
          <a:blip r:embed="rId2"/>
          <a:stretch>
            <a:fillRect/>
          </a:stretch>
        </p:blipFill>
        <p:spPr>
          <a:xfrm>
            <a:off x="519111" y="2361363"/>
            <a:ext cx="7446631" cy="1809945"/>
          </a:xfrm>
          <a:prstGeom prst="rect">
            <a:avLst/>
          </a:prstGeom>
          <a:ln>
            <a:solidFill>
              <a:schemeClr val="bg1">
                <a:lumMod val="50000"/>
              </a:schemeClr>
            </a:solidFill>
          </a:ln>
        </p:spPr>
      </p:pic>
    </p:spTree>
    <p:extLst>
      <p:ext uri="{BB962C8B-B14F-4D97-AF65-F5344CB8AC3E}">
        <p14:creationId xmlns:p14="http://schemas.microsoft.com/office/powerpoint/2010/main" val="59088271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Exchange Operations using the Office 365 REST APIs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435347101"/>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a:t>Overview</a:t>
            </a:r>
          </a:p>
          <a:p>
            <a:r>
              <a:rPr lang="en-US" dirty="0"/>
              <a:t>Connected Services</a:t>
            </a:r>
          </a:p>
          <a:p>
            <a:r>
              <a:rPr lang="en-US" dirty="0"/>
              <a:t>Paging Support</a:t>
            </a:r>
          </a:p>
          <a:p>
            <a:r>
              <a:rPr lang="en-US" dirty="0"/>
              <a:t>CRUD Support</a:t>
            </a:r>
          </a:p>
          <a:p>
            <a:r>
              <a:rPr lang="en-US" dirty="0"/>
              <a:t>Exchange Operations using REST</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br>
              <a:rPr lang="en-US" dirty="0" smtClean="0"/>
            </a:br>
            <a:endParaRPr lang="en-US" dirty="0"/>
          </a:p>
        </p:txBody>
      </p:sp>
    </p:spTree>
    <p:extLst>
      <p:ext uri="{BB962C8B-B14F-4D97-AF65-F5344CB8AC3E}">
        <p14:creationId xmlns:p14="http://schemas.microsoft.com/office/powerpoint/2010/main" val="127323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5767761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t>UserVoice</a:t>
            </a:r>
            <a:r>
              <a:rPr lang="en-US" dirty="0" smtClean="0"/>
              <a:t/>
            </a:r>
            <a:br>
              <a:rPr lang="en-US" dirty="0" smtClean="0"/>
            </a:br>
            <a:r>
              <a:rPr lang="en-US" sz="2400" dirty="0" smtClean="0"/>
              <a:t>Provide suggestions of what you want in future versions</a:t>
            </a:r>
            <a:endParaRPr lang="en-US" sz="2400" dirty="0" smtClean="0">
              <a:latin typeface="+mn-lt"/>
            </a:endParaRPr>
          </a:p>
          <a:p>
            <a:pPr>
              <a:spcBef>
                <a:spcPts val="588"/>
              </a:spcBef>
              <a:spcAft>
                <a:spcPts val="588"/>
              </a:spcAft>
            </a:pPr>
            <a:endParaRPr lang="en-US" sz="2400" dirty="0" smtClean="0">
              <a:latin typeface="+mn-lt"/>
              <a:hlinkClick r:id="rId7"/>
            </a:endParaRPr>
          </a:p>
          <a:p>
            <a:pPr>
              <a:spcBef>
                <a:spcPts val="588"/>
              </a:spcBef>
              <a:spcAft>
                <a:spcPts val="588"/>
              </a:spcAft>
            </a:pPr>
            <a:r>
              <a:rPr lang="en-US" sz="2400" dirty="0">
                <a:latin typeface="+mn-lt"/>
                <a:hlinkClick r:id="rId8"/>
              </a:rPr>
              <a:t>http://officespdev.uservoice.com</a:t>
            </a:r>
            <a:r>
              <a:rPr lang="en-US" sz="2400" dirty="0" smtClean="0">
                <a:latin typeface="+mn-lt"/>
                <a:hlinkClick r:id="rId8"/>
              </a:rPr>
              <a:t>/</a:t>
            </a:r>
            <a:r>
              <a:rPr lang="en-US" sz="2400" dirty="0" smtClean="0">
                <a:latin typeface="+mn-lt"/>
              </a:rPr>
              <a:t> </a:t>
            </a:r>
            <a:endParaRPr lang="en-US" sz="1961" dirty="0" smtClean="0"/>
          </a:p>
          <a:p>
            <a:pPr>
              <a:spcBef>
                <a:spcPts val="588"/>
              </a:spcBef>
              <a:spcAft>
                <a:spcPts val="588"/>
              </a:spcAft>
            </a:pPr>
            <a:endParaRPr lang="en-US" dirty="0" smtClean="0"/>
          </a:p>
          <a:p>
            <a:pPr>
              <a:spcBef>
                <a:spcPts val="588"/>
              </a:spcBef>
              <a:spcAft>
                <a:spcPts val="588"/>
              </a:spcAft>
            </a:pPr>
            <a:endParaRPr lang="en-US" dirty="0"/>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1949316110"/>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2014 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Corporation. All rights reserved. Microsoft, Windows,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and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a:r>
            <a:b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b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1" y="2452644"/>
            <a:ext cx="3657600" cy="1401115"/>
          </a:xfrm>
          <a:prstGeom prst="rect">
            <a:avLst/>
          </a:prstGeom>
        </p:spPr>
      </p:pic>
    </p:spTree>
    <p:extLst>
      <p:ext uri="{BB962C8B-B14F-4D97-AF65-F5344CB8AC3E}">
        <p14:creationId xmlns:p14="http://schemas.microsoft.com/office/powerpoint/2010/main" val="40143498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800" b="1" dirty="0" smtClean="0"/>
              <a:t>Deep Dive into Office 365 APIs for Calendar, Mail, and Contacts</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smtClean="0"/>
              <a:t>Overview</a:t>
            </a:r>
          </a:p>
          <a:p>
            <a:r>
              <a:rPr lang="en-US" dirty="0" smtClean="0"/>
              <a:t>Connected Services</a:t>
            </a:r>
          </a:p>
          <a:p>
            <a:r>
              <a:rPr lang="en-US" dirty="0" smtClean="0"/>
              <a:t>Paging Support</a:t>
            </a:r>
          </a:p>
          <a:p>
            <a:r>
              <a:rPr lang="en-US" dirty="0" smtClean="0"/>
              <a:t>CRUD Support</a:t>
            </a:r>
          </a:p>
          <a:p>
            <a:r>
              <a:rPr lang="en-US" dirty="0" smtClean="0"/>
              <a:t>Exchange Operations using REST</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22470080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Overview</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852646005"/>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Office 365 </a:t>
            </a:r>
            <a:r>
              <a:rPr lang="en-US" sz="4400" dirty="0" smtClean="0"/>
              <a:t>APIs for Calendar, Mail and Contacts</a:t>
            </a:r>
            <a:endParaRPr lang="en-US" sz="4400" dirty="0"/>
          </a:p>
        </p:txBody>
      </p:sp>
      <p:sp>
        <p:nvSpPr>
          <p:cNvPr id="7" name="Text Placeholder 6"/>
          <p:cNvSpPr>
            <a:spLocks noGrp="1"/>
          </p:cNvSpPr>
          <p:nvPr>
            <p:ph type="body" sz="quarter" idx="10"/>
          </p:nvPr>
        </p:nvSpPr>
        <p:spPr/>
        <p:txBody>
          <a:bodyPr/>
          <a:lstStyle/>
          <a:p>
            <a:r>
              <a:rPr lang="en-US" sz="3600" dirty="0" smtClean="0"/>
              <a:t>Office 365 APIs </a:t>
            </a:r>
          </a:p>
          <a:p>
            <a:pPr lvl="1"/>
            <a:r>
              <a:rPr lang="en-US" sz="2000" dirty="0" smtClean="0"/>
              <a:t>Mail Message API</a:t>
            </a:r>
            <a:endParaRPr lang="en-US" sz="2000" dirty="0"/>
          </a:p>
          <a:p>
            <a:pPr lvl="1"/>
            <a:r>
              <a:rPr lang="en-US" sz="2000" dirty="0" smtClean="0"/>
              <a:t>Calendar Events API</a:t>
            </a:r>
            <a:endParaRPr lang="en-US" sz="2000" dirty="0"/>
          </a:p>
          <a:p>
            <a:pPr lvl="1"/>
            <a:r>
              <a:rPr lang="en-US" sz="2000" dirty="0" smtClean="0"/>
              <a:t>Contacts API</a:t>
            </a:r>
            <a:endParaRPr lang="en-US" sz="2000" dirty="0"/>
          </a:p>
          <a:p>
            <a:pPr>
              <a:lnSpc>
                <a:spcPct val="150000"/>
              </a:lnSpc>
            </a:pPr>
            <a:r>
              <a:rPr lang="en-US" sz="3600" dirty="0"/>
              <a:t>Office </a:t>
            </a:r>
            <a:r>
              <a:rPr lang="en-US" sz="3600" dirty="0" smtClean="0"/>
              <a:t>365 APIs accessible through REST</a:t>
            </a:r>
          </a:p>
          <a:p>
            <a:pPr lvl="1"/>
            <a:r>
              <a:rPr lang="en-US" sz="1800" b="1" dirty="0"/>
              <a:t>https://outlook.office365.com/ews/odata/Me/Inbox/Messages</a:t>
            </a:r>
          </a:p>
          <a:p>
            <a:pPr lvl="1"/>
            <a:r>
              <a:rPr lang="en-US" sz="1800" b="1" dirty="0"/>
              <a:t>https://outlook.office365.com/ews/odata/Me/Events</a:t>
            </a:r>
          </a:p>
          <a:p>
            <a:pPr lvl="1"/>
            <a:r>
              <a:rPr lang="en-US" sz="1800" b="1" dirty="0" smtClean="0"/>
              <a:t>https</a:t>
            </a:r>
            <a:r>
              <a:rPr lang="en-US" sz="1800" b="1" dirty="0"/>
              <a:t>://</a:t>
            </a:r>
            <a:r>
              <a:rPr lang="en-US" sz="1800" b="1" dirty="0" smtClean="0"/>
              <a:t>outlook.office365.com/ews/odata/Me/Contacts</a:t>
            </a:r>
          </a:p>
          <a:p>
            <a:pPr>
              <a:lnSpc>
                <a:spcPct val="150000"/>
              </a:lnSpc>
            </a:pPr>
            <a:r>
              <a:rPr lang="en-US" sz="3600" dirty="0" smtClean="0"/>
              <a:t>Office 365 APIs accessible through </a:t>
            </a:r>
            <a:r>
              <a:rPr lang="en-US" sz="3600" dirty="0" err="1" smtClean="0"/>
              <a:t>ExchangeClient</a:t>
            </a:r>
            <a:r>
              <a:rPr lang="en-US" sz="3600" dirty="0" smtClean="0"/>
              <a:t> library</a:t>
            </a:r>
          </a:p>
          <a:p>
            <a:pPr lvl="1"/>
            <a:r>
              <a:rPr lang="en-US" sz="2000" dirty="0" smtClean="0"/>
              <a:t>A library which abstracts away sending and receiving REST request</a:t>
            </a:r>
            <a:endParaRPr lang="en-US" sz="2000"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8</a:t>
            </a:fld>
            <a:endParaRPr lang="en-US" dirty="0"/>
          </a:p>
        </p:txBody>
      </p:sp>
    </p:spTree>
    <p:extLst>
      <p:ext uri="{BB962C8B-B14F-4D97-AF65-F5344CB8AC3E}">
        <p14:creationId xmlns:p14="http://schemas.microsoft.com/office/powerpoint/2010/main" val="362157540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Mail Messages</a:t>
            </a:r>
            <a:endParaRPr lang="en-US" dirty="0"/>
          </a:p>
        </p:txBody>
      </p:sp>
      <p:sp>
        <p:nvSpPr>
          <p:cNvPr id="3" name="Text Placeholder 2"/>
          <p:cNvSpPr>
            <a:spLocks noGrp="1"/>
          </p:cNvSpPr>
          <p:nvPr>
            <p:ph type="body" sz="quarter" idx="10"/>
          </p:nvPr>
        </p:nvSpPr>
        <p:spPr/>
        <p:txBody>
          <a:bodyPr/>
          <a:lstStyle/>
          <a:p>
            <a:r>
              <a:rPr lang="en-US" sz="3600" dirty="0" smtClean="0"/>
              <a:t>Common API operations</a:t>
            </a:r>
          </a:p>
          <a:p>
            <a:pPr lvl="1"/>
            <a:r>
              <a:rPr lang="en-US" sz="2000" dirty="0" smtClean="0"/>
              <a:t>Reading messages</a:t>
            </a:r>
          </a:p>
          <a:p>
            <a:pPr lvl="1"/>
            <a:r>
              <a:rPr lang="en-US" sz="2000" dirty="0" smtClean="0"/>
              <a:t>Deleting messages</a:t>
            </a:r>
          </a:p>
          <a:p>
            <a:pPr lvl="1"/>
            <a:r>
              <a:rPr lang="en-US" sz="2000" dirty="0" smtClean="0"/>
              <a:t>Sending messages</a:t>
            </a:r>
          </a:p>
          <a:p>
            <a:pPr lvl="1"/>
            <a:r>
              <a:rPr lang="en-US" sz="2000" dirty="0" smtClean="0"/>
              <a:t>Working with attachments</a:t>
            </a:r>
            <a:endParaRPr lang="en-US" sz="20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9</a:t>
            </a:fld>
            <a:endParaRPr lang="en-US" dirty="0"/>
          </a:p>
        </p:txBody>
      </p:sp>
      <p:pic>
        <p:nvPicPr>
          <p:cNvPr id="6" name="Picture 5"/>
          <p:cNvPicPr>
            <a:picLocks noChangeAspect="1"/>
          </p:cNvPicPr>
          <p:nvPr/>
        </p:nvPicPr>
        <p:blipFill rotWithShape="1">
          <a:blip r:embed="rId2"/>
          <a:srcRect r="31892"/>
          <a:stretch/>
        </p:blipFill>
        <p:spPr>
          <a:xfrm>
            <a:off x="1081386" y="3646800"/>
            <a:ext cx="8462173" cy="2862485"/>
          </a:xfrm>
          <a:prstGeom prst="rect">
            <a:avLst/>
          </a:prstGeom>
          <a:ln>
            <a:solidFill>
              <a:schemeClr val="bg1">
                <a:lumMod val="50000"/>
              </a:schemeClr>
            </a:solidFill>
          </a:ln>
        </p:spPr>
      </p:pic>
      <p:grpSp>
        <p:nvGrpSpPr>
          <p:cNvPr id="8" name="Group 7"/>
          <p:cNvGrpSpPr/>
          <p:nvPr/>
        </p:nvGrpSpPr>
        <p:grpSpPr>
          <a:xfrm>
            <a:off x="8425636" y="794883"/>
            <a:ext cx="1997813" cy="3774374"/>
            <a:chOff x="9915389" y="602548"/>
            <a:chExt cx="1997813" cy="3774374"/>
          </a:xfrm>
        </p:grpSpPr>
        <p:pic>
          <p:nvPicPr>
            <p:cNvPr id="5" name="Picture 4"/>
            <p:cNvPicPr>
              <a:picLocks noChangeAspect="1"/>
            </p:cNvPicPr>
            <p:nvPr/>
          </p:nvPicPr>
          <p:blipFill>
            <a:blip r:embed="rId3"/>
            <a:stretch>
              <a:fillRect/>
            </a:stretch>
          </p:blipFill>
          <p:spPr>
            <a:xfrm>
              <a:off x="9922576" y="976497"/>
              <a:ext cx="1981200" cy="3400425"/>
            </a:xfrm>
            <a:prstGeom prst="rect">
              <a:avLst/>
            </a:prstGeom>
            <a:ln>
              <a:solidFill>
                <a:schemeClr val="bg1">
                  <a:lumMod val="50000"/>
                </a:schemeClr>
              </a:solidFill>
            </a:ln>
          </p:spPr>
        </p:pic>
        <p:sp>
          <p:nvSpPr>
            <p:cNvPr id="7" name="Rectangle 6"/>
            <p:cNvSpPr/>
            <p:nvPr/>
          </p:nvSpPr>
          <p:spPr bwMode="auto">
            <a:xfrm>
              <a:off x="9915389" y="602548"/>
              <a:ext cx="1997813" cy="37394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Message</a:t>
              </a:r>
            </a:p>
          </p:txBody>
        </p:sp>
      </p:grpSp>
    </p:spTree>
    <p:extLst>
      <p:ext uri="{BB962C8B-B14F-4D97-AF65-F5344CB8AC3E}">
        <p14:creationId xmlns:p14="http://schemas.microsoft.com/office/powerpoint/2010/main" val="1504721520"/>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2.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A593625-DB14-4FB0-B5A9-3269FA9C120B}">
  <ds:schemaRefs>
    <ds:schemaRef ds:uri="http://www.w3.org/XML/1998/namespace"/>
    <ds:schemaRef ds:uri="http://purl.org/dc/elements/1.1/"/>
    <ds:schemaRef ds:uri="http://schemas.microsoft.com/office/2006/metadata/properties"/>
    <ds:schemaRef ds:uri="http://purl.org/dc/dcmitype/"/>
    <ds:schemaRef ds:uri="http://schemas.microsoft.com/office/infopath/2007/PartnerControls"/>
    <ds:schemaRef ds:uri="5fad15d0-477e-40da-a20d-40d4ca777cbd"/>
    <ds:schemaRef ds:uri="http://schemas.openxmlformats.org/package/2006/metadata/core-properties"/>
    <ds:schemaRef ds:uri="http://purl.org/dc/terms/"/>
    <ds:schemaRef ds:uri="http://schemas.microsoft.com/office/2006/documentManagement/type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1722</Words>
  <Application>Microsoft Office PowerPoint</Application>
  <PresentationFormat>Custom</PresentationFormat>
  <Paragraphs>228</Paragraphs>
  <Slides>36</Slides>
  <Notes>9</Notes>
  <HiddenSlides>2</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36</vt:i4>
      </vt:variant>
    </vt:vector>
  </HeadingPairs>
  <TitlesOfParts>
    <vt:vector size="47" baseType="lpstr">
      <vt:lpstr>Arial</vt:lpstr>
      <vt:lpstr>Calibri</vt:lpstr>
      <vt:lpstr>Consolas</vt:lpstr>
      <vt:lpstr>Courier New</vt:lpstr>
      <vt:lpstr>Segoe UI</vt:lpstr>
      <vt:lpstr>Segoe UI Light</vt:lpstr>
      <vt:lpstr>Segoe UI Semibold</vt:lpstr>
      <vt:lpstr>Wingdings</vt:lpstr>
      <vt:lpstr>5-30055_Office Template 2012 - 16x9 - White Background</vt:lpstr>
      <vt:lpstr>5-30055_Office Template 2012 - 16x9 - Colored Accent Slides</vt:lpstr>
      <vt:lpstr>2_TEE14 Speaker PPT Template</vt:lpstr>
      <vt:lpstr>Office 365 Development</vt:lpstr>
      <vt:lpstr>Recap</vt:lpstr>
      <vt:lpstr>Course Agenda</vt:lpstr>
      <vt:lpstr>Deep Dive into Office 365 APIs for Calendar, Mail, and Contacts</vt:lpstr>
      <vt:lpstr>Agenda </vt:lpstr>
      <vt:lpstr>Vision</vt:lpstr>
      <vt:lpstr>Overview</vt:lpstr>
      <vt:lpstr>Office 365 APIs for Calendar, Mail and Contacts</vt:lpstr>
      <vt:lpstr>Mail Messages</vt:lpstr>
      <vt:lpstr>Calendar Events</vt:lpstr>
      <vt:lpstr>Contacts</vt:lpstr>
      <vt:lpstr>Connected Services</vt:lpstr>
      <vt:lpstr>Adding Connected Services</vt:lpstr>
      <vt:lpstr>Connected Services Permissions</vt:lpstr>
      <vt:lpstr>Projects with Connected Services</vt:lpstr>
      <vt:lpstr>PowerPoint Presentation</vt:lpstr>
      <vt:lpstr>Programming with ExchangeClient</vt:lpstr>
      <vt:lpstr>Retrieving Messages</vt:lpstr>
      <vt:lpstr>PowerPoint Presentation</vt:lpstr>
      <vt:lpstr>Paging Support</vt:lpstr>
      <vt:lpstr>Paging with the Office 365 APIs</vt:lpstr>
      <vt:lpstr>PowerPoint Presentation</vt:lpstr>
      <vt:lpstr>CRUD Support</vt:lpstr>
      <vt:lpstr>Getting and Deleting a Specific Contact</vt:lpstr>
      <vt:lpstr>Adding a Contact</vt:lpstr>
      <vt:lpstr>PowerPoint Presentation</vt:lpstr>
      <vt:lpstr>Exchange Operations with REST</vt:lpstr>
      <vt:lpstr>Office 365 Exchange REST APIs</vt:lpstr>
      <vt:lpstr>Reading Contacts using REST</vt:lpstr>
      <vt:lpstr>Adding a new Contact</vt:lpstr>
      <vt:lpstr>Deleting a Contact</vt:lpstr>
      <vt:lpstr>PowerPoint Presentation</vt:lpstr>
      <vt:lpstr>Summary </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2014-11-21T19:44:13Z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